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8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130" d="100"/>
          <a:sy n="130" d="100"/>
        </p:scale>
        <p:origin x="-162" y="-26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7072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277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315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746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536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61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8421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5524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3099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48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0975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6057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35258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26151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1118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209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2C7CD-CA43-4C3F-A79F-40C716EDC0CB}" type="datetimeFigureOut">
              <a:rPr lang="pt-BR" smtClean="0"/>
              <a:t>06/12/2023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6A4CA4F-84DB-4186-A4CF-5739C0400C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412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4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57" name="Rectangle 5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5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BDDE715-DC1D-4B19-9FCF-8B62FCE8E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59D4B08-2FD7-4795-B867-90033141C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FEAB822-F0FD-4704-BB9F-0294145A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16079586-A3F4-78C0-F267-FE9EA7D82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3485" y="3928"/>
            <a:ext cx="2171332" cy="639537"/>
          </a:xfrm>
          <a:prstGeom prst="rect">
            <a:avLst/>
          </a:prstGeom>
        </p:spPr>
      </p:pic>
      <p:pic>
        <p:nvPicPr>
          <p:cNvPr id="79" name="Imagem 78" descr="Interface gráfica do usuário, Aplicativo, Site&#10;&#10;Descrição gerada automaticamente">
            <a:extLst>
              <a:ext uri="{FF2B5EF4-FFF2-40B4-BE49-F238E27FC236}">
                <a16:creationId xmlns:a16="http://schemas.microsoft.com/office/drawing/2014/main" id="{52FF5657-7207-37EA-9C3A-B937EFBA42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33" y="1340950"/>
            <a:ext cx="2798713" cy="4680069"/>
          </a:xfrm>
          <a:prstGeom prst="rect">
            <a:avLst/>
          </a:prstGeom>
        </p:spPr>
      </p:pic>
      <p:pic>
        <p:nvPicPr>
          <p:cNvPr id="81" name="Imagem 80" descr="Interface gráfica do usuário, Site&#10;&#10;Descrição gerada automaticamente">
            <a:extLst>
              <a:ext uri="{FF2B5EF4-FFF2-40B4-BE49-F238E27FC236}">
                <a16:creationId xmlns:a16="http://schemas.microsoft.com/office/drawing/2014/main" id="{B33BF32E-37AD-30FF-ED71-CB6533E12F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456" y="1352846"/>
            <a:ext cx="2910212" cy="4858437"/>
          </a:xfrm>
          <a:prstGeom prst="rect">
            <a:avLst/>
          </a:prstGeom>
        </p:spPr>
      </p:pic>
      <p:pic>
        <p:nvPicPr>
          <p:cNvPr id="83" name="Imagem 82" descr="Interface gráfica do usuário, Texto, Site&#10;&#10;Descrição gerada automaticamente">
            <a:extLst>
              <a:ext uri="{FF2B5EF4-FFF2-40B4-BE49-F238E27FC236}">
                <a16:creationId xmlns:a16="http://schemas.microsoft.com/office/drawing/2014/main" id="{0883F101-1120-CC92-1041-B79F4761D1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350" y="1352845"/>
            <a:ext cx="2854705" cy="487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31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2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3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4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5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6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7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8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9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0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1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44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5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7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8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49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0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1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2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3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4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55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57" name="Rectangle 56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59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BDDE715-DC1D-4B19-9FCF-8B62FCE8E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59D4B08-2FD7-4795-B867-90033141C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FEAB822-F0FD-4704-BB9F-0294145A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F2EBA1-9DF1-7BE0-17F0-68DFC977A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098" y="648706"/>
            <a:ext cx="10314577" cy="4882656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35B7821A-4D42-35D7-6D53-75884A4DCB65}"/>
              </a:ext>
            </a:extLst>
          </p:cNvPr>
          <p:cNvSpPr txBox="1"/>
          <p:nvPr/>
        </p:nvSpPr>
        <p:spPr>
          <a:xfrm>
            <a:off x="1295668" y="5090260"/>
            <a:ext cx="992260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defTabSz="310896">
              <a:spcAft>
                <a:spcPts val="600"/>
              </a:spcAft>
            </a:pPr>
            <a:r>
              <a:rPr lang="pt-BR" b="1" kern="1200" dirty="0">
                <a:solidFill>
                  <a:schemeClr val="tx1"/>
                </a:solidFill>
                <a:latin typeface="Merriweather" panose="00000500000000000000" pitchFamily="2" charset="0"/>
                <a:ea typeface="+mn-ea"/>
                <a:cs typeface="+mn-cs"/>
              </a:rPr>
              <a:t>Destaque: O crescimento das receitas foi real, isto é, acima da inflação registrado no período segundo o INPC. Isto significa que é possível reajustar os salários de todos os trabalhadores sem que se verifique um crescimento percentual nas despesas com pessoal. </a:t>
            </a:r>
            <a:endParaRPr lang="pt-BR" b="1" dirty="0">
              <a:latin typeface="Merriweather" panose="00000500000000000000" pitchFamily="2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03305377-A5D9-C0F0-4F9C-0E2426D4A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485" y="3928"/>
            <a:ext cx="2171332" cy="63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962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42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BDDE715-DC1D-4B19-9FCF-8B62FCE8E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59D4B08-2FD7-4795-B867-90033141C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FEAB822-F0FD-4704-BB9F-0294145A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85EDAAF-08B9-E1CB-778A-6BAFDC680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016" y="685632"/>
            <a:ext cx="10225865" cy="5532817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142E196-BD90-0949-3E9E-FDD4977775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485" y="3928"/>
            <a:ext cx="2171332" cy="63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556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42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BDDE715-DC1D-4B19-9FCF-8B62FCE8E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59D4B08-2FD7-4795-B867-90033141C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FEAB822-F0FD-4704-BB9F-0294145A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m 5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BCB7C47E-A077-4A24-0429-EB457F3DBF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657624"/>
            <a:ext cx="3515867" cy="5459361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FD1D5553-49F9-7972-D62C-9C190B6F549A}"/>
              </a:ext>
            </a:extLst>
          </p:cNvPr>
          <p:cNvSpPr txBox="1"/>
          <p:nvPr/>
        </p:nvSpPr>
        <p:spPr>
          <a:xfrm>
            <a:off x="5763255" y="748911"/>
            <a:ext cx="4784672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06324">
              <a:spcAft>
                <a:spcPts val="600"/>
              </a:spcAft>
            </a:pP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As respostas da Corte de Contas possuem valor normativo e podem ser aplicadas em casos análogos. Neste caso (processo nº 1102367) o Tribunal fixou prejulgamento de tese, com caráter normativo, e a resposta aprovada ficou assim:</a:t>
            </a:r>
            <a:endParaRPr lang="pt-BR" sz="1500" dirty="0">
              <a:solidFill>
                <a:srgbClr val="000000"/>
              </a:solidFill>
              <a:latin typeface="Merriweather" panose="020F0502020204030204" pitchFamily="2" charset="0"/>
            </a:endParaRPr>
          </a:p>
          <a:p>
            <a:pPr algn="just" defTabSz="306324">
              <a:spcAft>
                <a:spcPts val="600"/>
              </a:spcAft>
            </a:pPr>
            <a:r>
              <a:rPr lang="pt-BR" sz="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</a:t>
            </a:r>
            <a:br>
              <a:rPr lang="pt-BR" sz="1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“</a:t>
            </a:r>
            <a:r>
              <a:rPr lang="pt-BR" sz="1500" b="1" u="sng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É possível o pagamento de abono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, com recursos compreendidos na proporção não inferior a 70% (setenta por cento) dos recursos anuais totais do Fundeb, de que dispõem o art. 212-A, inciso XI, da Constituição da República e o art. 26 da Lei n. 14.113/2020, </a:t>
            </a:r>
            <a:r>
              <a:rPr lang="pt-BR" sz="1500" b="1" u="sng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para os profissionais da educação básica em efetivo exercício, em caráter excepcional e transitório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, desvinculado da sua remuneração, </a:t>
            </a:r>
            <a:r>
              <a:rPr lang="pt-BR" sz="1500" u="sng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desde que sejam observados os seguintes requisitos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: </a:t>
            </a:r>
            <a:r>
              <a:rPr lang="pt-BR" sz="1500" b="1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previsão em lei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, na qual devem constar os critérios regulamentadores do pagamento; prévia dotação na </a:t>
            </a:r>
            <a:r>
              <a:rPr lang="pt-BR" sz="1500" u="sng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Lei Orçamentária Anual 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– </a:t>
            </a:r>
            <a:r>
              <a:rPr lang="pt-BR" sz="1500" b="1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LOA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 e autorização específica na </a:t>
            </a:r>
            <a:r>
              <a:rPr lang="pt-BR" sz="1500" u="sng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Lei de Diretrizes Orçamentárias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 – </a:t>
            </a:r>
            <a:r>
              <a:rPr lang="pt-BR" sz="1500" b="1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LDO</a:t>
            </a:r>
            <a:r>
              <a:rPr lang="pt-BR" sz="15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, nos termos do § 1º, incisos I e II, do art. 169 da Constituição da República”.</a:t>
            </a:r>
            <a:endParaRPr lang="pt-BR" sz="1500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04733B73-2063-D534-C6F5-EA601FEE0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485" y="3928"/>
            <a:ext cx="2171332" cy="63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38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59C671B-1B22-4141-A9C0-2E7941FDA7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7B2F5A4B-FA0F-4625-82F7-1D3F11281B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id="{9ACB0BAE-722F-4C91-8C2A-44EF768E83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id="{C3AC4D9F-59AC-421A-9FF3-C936CEC43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6" name="Freeform 14">
              <a:extLst>
                <a:ext uri="{FF2B5EF4-FFF2-40B4-BE49-F238E27FC236}">
                  <a16:creationId xmlns:a16="http://schemas.microsoft.com/office/drawing/2014/main" id="{797BCE03-677D-4D65-A4D1-1FD721DD5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D007E5D0-0B4E-4094-988C-9917146C2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024DB804-C06B-4A0A-AC43-6BCCB7D760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B51DC17A-305E-486E-A527-5E8068E9EF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B6CCA716-6D46-4523-BF96-FF1B0C546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E632B09A-D30C-4268-B28B-ACD6127630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5FC839A4-228B-4EC0-8AF4-D8E38ECE6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A8FFB1A1-5BB5-4551-87CD-F3365E6FE9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D05AF173-8E70-41FA-9254-DF9AC3DDA2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D56A4CE-A3F4-4CFF-9A65-C029AC17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DF669161-0B30-4C76-96BF-96202748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5232353-CF7C-44DD-8BEE-1C8FF54CD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29" name="Freeform 29">
              <a:extLst>
                <a:ext uri="{FF2B5EF4-FFF2-40B4-BE49-F238E27FC236}">
                  <a16:creationId xmlns:a16="http://schemas.microsoft.com/office/drawing/2014/main" id="{AEA6CAE2-8741-4E88-A632-69C2B2EC5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0" name="Freeform 30">
              <a:extLst>
                <a:ext uri="{FF2B5EF4-FFF2-40B4-BE49-F238E27FC236}">
                  <a16:creationId xmlns:a16="http://schemas.microsoft.com/office/drawing/2014/main" id="{014AC37D-4388-4AE6-9D4D-CCD99A608C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7FE084B0-333E-4F7C-83F1-F7D132527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FDCFCB98-2E3A-4227-823C-80489BB28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252F94DE-A6A3-4463-BE05-34281F1C87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16EA21FA-886F-43CF-9D44-C1342F305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88C821A5-BCF7-47FE-894F-0ADC5FDB28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F8337ECE-206A-472E-AFC4-0F230C91E8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90BB2EC4-D043-4B43-87E7-723A787EE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04013015-AF71-47BC-BE4D-ED9EFA24F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71B30B18-D920-4E3E-B931-1F310244C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/>
          </a:p>
        </p:txBody>
      </p:sp>
      <p:sp>
        <p:nvSpPr>
          <p:cNvPr id="42" name="Freeform 11">
            <a:extLst>
              <a:ext uri="{FF2B5EF4-FFF2-40B4-BE49-F238E27FC236}">
                <a16:creationId xmlns:a16="http://schemas.microsoft.com/office/drawing/2014/main" id="{C70EF50A-66E6-460A-8AF9-47A10D0D99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pt-BR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BDDE715-DC1D-4B19-9FCF-8B62FCE8E6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59D4B08-2FD7-4795-B867-90033141C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FEAB822-F0FD-4704-BB9F-0294145AD5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D1D5553-49F9-7972-D62C-9C190B6F549A}"/>
              </a:ext>
            </a:extLst>
          </p:cNvPr>
          <p:cNvSpPr txBox="1"/>
          <p:nvPr/>
        </p:nvSpPr>
        <p:spPr>
          <a:xfrm>
            <a:off x="1032415" y="2102302"/>
            <a:ext cx="999563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79476">
              <a:spcAft>
                <a:spcPts val="600"/>
              </a:spcAft>
            </a:pPr>
            <a:r>
              <a:rPr lang="pt-BR" sz="2000" b="1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São 16.455.107 cargos efetivos em exercício na educação</a:t>
            </a:r>
            <a:r>
              <a:rPr lang="pt-BR" sz="20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. Destes, 10.118 são professores nas Escolas Municipais de Ensino Fundamental e 5.585 professores nas </a:t>
            </a:r>
            <a:r>
              <a:rPr lang="pt-BR" sz="2000" kern="1200" dirty="0" err="1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EMEIs</a:t>
            </a:r>
            <a:r>
              <a:rPr lang="pt-BR" sz="20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, melhor dizendo, este é o recorte dos servidores elegíveis para fins de pagamento com os recursos do FUNDEB.</a:t>
            </a:r>
          </a:p>
          <a:p>
            <a:pPr algn="just" defTabSz="379476">
              <a:spcAft>
                <a:spcPts val="600"/>
              </a:spcAft>
            </a:pPr>
            <a:endParaRPr lang="pt-BR" sz="2000" kern="1200" dirty="0">
              <a:solidFill>
                <a:srgbClr val="000000"/>
              </a:solidFill>
              <a:latin typeface="Merriweather" panose="020F0502020204030204" pitchFamily="2" charset="0"/>
              <a:ea typeface="+mn-ea"/>
              <a:cs typeface="+mn-cs"/>
            </a:endParaRPr>
          </a:p>
          <a:p>
            <a:pPr algn="just" defTabSz="379476">
              <a:spcAft>
                <a:spcPts val="600"/>
              </a:spcAft>
            </a:pPr>
            <a:r>
              <a:rPr lang="pt-BR" sz="2000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A partir desses dois (2) bancos de dados da SUGESP, tem-se uma rotina já parametrizada segundo o que preconiza a Lei do FUNDEB, isto é, retira-se dali todos os profissionais da educação que são elegíveis para receber com os recursos do FUNDEB (verba dos 70% e dos 30%). </a:t>
            </a:r>
            <a:r>
              <a:rPr lang="pt-BR" sz="2000" b="1" kern="1200" dirty="0">
                <a:solidFill>
                  <a:srgbClr val="000000"/>
                </a:solidFill>
                <a:latin typeface="Merriweather" panose="020F0502020204030204" pitchFamily="2" charset="0"/>
                <a:ea typeface="+mn-ea"/>
                <a:cs typeface="+mn-cs"/>
              </a:rPr>
              <a:t>O número de profissionais é superior aos recursos do FUNDEB tornando-se necessária a complementação com os recursos ordinários do Tesouro (ROT).</a:t>
            </a:r>
            <a:endParaRPr lang="pt-BR" sz="2000" dirty="0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FD37E85-4015-F7B4-AC28-DE2898651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1131553"/>
            <a:ext cx="9951041" cy="992565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3B2AFC-CF3B-E2AE-B7E9-83620D0E01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3485" y="3928"/>
            <a:ext cx="2171332" cy="63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936345"/>
      </p:ext>
    </p:extLst>
  </p:cSld>
  <p:clrMapOvr>
    <a:masterClrMapping/>
  </p:clrMapOvr>
</p:sld>
</file>

<file path=ppt/theme/theme1.xml><?xml version="1.0" encoding="utf-8"?>
<a:theme xmlns:a="http://schemas.openxmlformats.org/drawingml/2006/main" name="Cacho">
  <a:themeElements>
    <a:clrScheme name="Cach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Cacho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ach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1019</TotalTime>
  <Words>353</Words>
  <Application>Microsoft Office PowerPoint</Application>
  <PresentationFormat>Widescreen</PresentationFormat>
  <Paragraphs>6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Merriweather</vt:lpstr>
      <vt:lpstr>Wingdings 3</vt:lpstr>
      <vt:lpstr>Cacho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WANDERSON ROCHA</dc:creator>
  <cp:lastModifiedBy>Miguel Angelo Portella Dias</cp:lastModifiedBy>
  <cp:revision>1</cp:revision>
  <dcterms:created xsi:type="dcterms:W3CDTF">2023-12-05T22:01:58Z</dcterms:created>
  <dcterms:modified xsi:type="dcterms:W3CDTF">2023-12-06T17:10:48Z</dcterms:modified>
</cp:coreProperties>
</file>