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78" r:id="rId2"/>
    <p:sldId id="577" r:id="rId3"/>
    <p:sldId id="579" r:id="rId4"/>
    <p:sldId id="580" r:id="rId5"/>
    <p:sldId id="541" r:id="rId6"/>
    <p:sldId id="573" r:id="rId7"/>
    <p:sldId id="570" r:id="rId8"/>
    <p:sldId id="571" r:id="rId9"/>
    <p:sldId id="572" r:id="rId10"/>
    <p:sldId id="575" r:id="rId11"/>
    <p:sldId id="576" r:id="rId12"/>
    <p:sldId id="574" r:id="rId13"/>
    <p:sldId id="555" r:id="rId14"/>
    <p:sldId id="584" r:id="rId15"/>
    <p:sldId id="585" r:id="rId16"/>
    <p:sldId id="587" r:id="rId17"/>
    <p:sldId id="590" r:id="rId18"/>
    <p:sldId id="591" r:id="rId19"/>
    <p:sldId id="582" r:id="rId20"/>
    <p:sldId id="558" r:id="rId21"/>
    <p:sldId id="559" r:id="rId22"/>
    <p:sldId id="563" r:id="rId23"/>
    <p:sldId id="564" r:id="rId24"/>
    <p:sldId id="565" r:id="rId25"/>
    <p:sldId id="556" r:id="rId26"/>
    <p:sldId id="476" r:id="rId27"/>
    <p:sldId id="593" r:id="rId28"/>
    <p:sldId id="544" r:id="rId29"/>
    <p:sldId id="594" r:id="rId30"/>
    <p:sldId id="598" r:id="rId31"/>
    <p:sldId id="604" r:id="rId32"/>
    <p:sldId id="599" r:id="rId33"/>
    <p:sldId id="602" r:id="rId34"/>
    <p:sldId id="603" r:id="rId35"/>
    <p:sldId id="478" r:id="rId36"/>
    <p:sldId id="566" r:id="rId37"/>
    <p:sldId id="567" r:id="rId38"/>
    <p:sldId id="477" r:id="rId39"/>
    <p:sldId id="472" r:id="rId40"/>
    <p:sldId id="597" r:id="rId41"/>
    <p:sldId id="481" r:id="rId42"/>
    <p:sldId id="482" r:id="rId43"/>
    <p:sldId id="483" r:id="rId44"/>
    <p:sldId id="527" r:id="rId45"/>
    <p:sldId id="528" r:id="rId46"/>
    <p:sldId id="529" r:id="rId47"/>
    <p:sldId id="530" r:id="rId48"/>
    <p:sldId id="525" r:id="rId49"/>
    <p:sldId id="526" r:id="rId50"/>
    <p:sldId id="569" r:id="rId51"/>
    <p:sldId id="583" r:id="rId52"/>
    <p:sldId id="511" r:id="rId53"/>
    <p:sldId id="502" r:id="rId54"/>
    <p:sldId id="512" r:id="rId55"/>
    <p:sldId id="513" r:id="rId56"/>
    <p:sldId id="516" r:id="rId57"/>
    <p:sldId id="551" r:id="rId58"/>
    <p:sldId id="552" r:id="rId59"/>
    <p:sldId id="548" r:id="rId60"/>
    <p:sldId id="549" r:id="rId61"/>
    <p:sldId id="550" r:id="rId62"/>
    <p:sldId id="547" r:id="rId63"/>
    <p:sldId id="596" r:id="rId64"/>
    <p:sldId id="554" r:id="rId65"/>
    <p:sldId id="546" r:id="rId6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6" autoAdjust="0"/>
    <p:restoredTop sz="94637" autoAdjust="0"/>
  </p:normalViewPr>
  <p:slideViewPr>
    <p:cSldViewPr>
      <p:cViewPr>
        <p:scale>
          <a:sx n="66" d="100"/>
          <a:sy n="66" d="100"/>
        </p:scale>
        <p:origin x="-1032" y="-3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DA4E2-4039-4C80-AC0B-067DB647369F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97F63-FD89-42D4-A5EE-4432E4E1B9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0999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DA4E2-4039-4C80-AC0B-067DB647369F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97F63-FD89-42D4-A5EE-4432E4E1B9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6402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DA4E2-4039-4C80-AC0B-067DB647369F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97F63-FD89-42D4-A5EE-4432E4E1B9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2718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DA4E2-4039-4C80-AC0B-067DB647369F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97F63-FD89-42D4-A5EE-4432E4E1B9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5954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DA4E2-4039-4C80-AC0B-067DB647369F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97F63-FD89-42D4-A5EE-4432E4E1B9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4500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DA4E2-4039-4C80-AC0B-067DB647369F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97F63-FD89-42D4-A5EE-4432E4E1B9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6732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DA4E2-4039-4C80-AC0B-067DB647369F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97F63-FD89-42D4-A5EE-4432E4E1B9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1674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DA4E2-4039-4C80-AC0B-067DB647369F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97F63-FD89-42D4-A5EE-4432E4E1B9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4918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DA4E2-4039-4C80-AC0B-067DB647369F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97F63-FD89-42D4-A5EE-4432E4E1B9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616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DA4E2-4039-4C80-AC0B-067DB647369F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97F63-FD89-42D4-A5EE-4432E4E1B9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3966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DA4E2-4039-4C80-AC0B-067DB647369F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97F63-FD89-42D4-A5EE-4432E4E1B9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5330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DA4E2-4039-4C80-AC0B-067DB647369F}" type="datetimeFigureOut">
              <a:rPr lang="pt-BR" smtClean="0"/>
              <a:t>19/03/2019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97F63-FD89-42D4-A5EE-4432E4E1B9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111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vejabh.abril.com.br/materia/exposicoes/parque-serra-curral-boa-opcao-quem-quer-se-aventurar-trilhas-ou-apenas-descansar-meio-natureza/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wmf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hyperlink" Target="mailto:tespca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Resultado de imagem para rompimento em Brumadinh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899592" y="188640"/>
            <a:ext cx="7056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/>
              <a:t>               Dia 25/01/2019 – CRIME da VALE</a:t>
            </a:r>
            <a:endParaRPr lang="pt-BR" sz="28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20014" y="6231496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</a:rPr>
              <a:t>Revista Veja – 28/01/2019</a:t>
            </a:r>
            <a:endParaRPr lang="pt-BR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7492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003055"/>
            <a:ext cx="9144001" cy="5292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3866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0503"/>
            <a:ext cx="7848871" cy="6695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3508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84" y="1052736"/>
            <a:ext cx="8967069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323528" y="3465004"/>
            <a:ext cx="8352928" cy="540060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6150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88704" cy="5851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069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09"/>
            <a:ext cx="8926509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788024" y="6309320"/>
            <a:ext cx="4138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                       Jornal Estado de Minas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4832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1009650"/>
            <a:ext cx="9029700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5023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" y="1052736"/>
            <a:ext cx="9036496" cy="4186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82497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228725"/>
            <a:ext cx="8896350" cy="440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00670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30" y="260648"/>
            <a:ext cx="8858657" cy="6284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92005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3" y="404664"/>
            <a:ext cx="8836411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26055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9383"/>
            <a:ext cx="9144000" cy="6519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02385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899592" y="2060848"/>
            <a:ext cx="7200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dirty="0" smtClean="0"/>
              <a:t>GESTÃO DAS ÁGUAS</a:t>
            </a:r>
            <a:endParaRPr lang="pt-BR" sz="6600" dirty="0"/>
          </a:p>
        </p:txBody>
      </p:sp>
    </p:spTree>
    <p:extLst>
      <p:ext uri="{BB962C8B-B14F-4D97-AF65-F5344CB8AC3E}">
        <p14:creationId xmlns:p14="http://schemas.microsoft.com/office/powerpoint/2010/main" val="36665830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TECA_ARQUIVOS_Diversos\FBDH_2015\DOSSIÊ DENÚNCIA\FBDH-Mapas\FBDH_Geral_Barragens-Minas-Aquífer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52631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1611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de cantos arredondados 5"/>
          <p:cNvSpPr/>
          <p:nvPr/>
        </p:nvSpPr>
        <p:spPr>
          <a:xfrm>
            <a:off x="192128" y="5333895"/>
            <a:ext cx="8784976" cy="9071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164664" y="188640"/>
            <a:ext cx="878497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/>
              <a:t>FEAM - Lista de Barragens de </a:t>
            </a:r>
            <a:r>
              <a:rPr lang="pt-BR" sz="2800" dirty="0" smtClean="0"/>
              <a:t>2014</a:t>
            </a:r>
          </a:p>
          <a:p>
            <a:endParaRPr lang="pt-BR" sz="2800" dirty="0"/>
          </a:p>
          <a:p>
            <a:r>
              <a:rPr lang="pt-BR" sz="2800" dirty="0"/>
              <a:t>Total: </a:t>
            </a:r>
            <a:r>
              <a:rPr lang="pt-BR" sz="2800" dirty="0" smtClean="0"/>
              <a:t>755</a:t>
            </a:r>
          </a:p>
          <a:p>
            <a:endParaRPr lang="pt-BR" sz="2800" dirty="0"/>
          </a:p>
          <a:p>
            <a:r>
              <a:rPr lang="pt-BR" sz="2800" dirty="0"/>
              <a:t>Estabilidade não Garantida pelo Auditor: </a:t>
            </a:r>
            <a:r>
              <a:rPr lang="pt-BR" sz="2800" dirty="0" smtClean="0"/>
              <a:t>29</a:t>
            </a:r>
          </a:p>
          <a:p>
            <a:r>
              <a:rPr lang="pt-BR" sz="2800" dirty="0"/>
              <a:t> </a:t>
            </a:r>
            <a:r>
              <a:rPr lang="pt-BR" sz="2800" dirty="0" smtClean="0"/>
              <a:t>                                                      </a:t>
            </a:r>
            <a:r>
              <a:rPr lang="pt-BR" sz="2800" b="1" dirty="0" smtClean="0"/>
              <a:t>Vale S.A.: 20 </a:t>
            </a:r>
            <a:endParaRPr lang="pt-BR" sz="2800" b="1" dirty="0"/>
          </a:p>
          <a:p>
            <a:r>
              <a:rPr lang="pt-BR" sz="2800" dirty="0"/>
              <a:t> </a:t>
            </a:r>
          </a:p>
          <a:p>
            <a:r>
              <a:rPr lang="pt-BR" sz="2800" dirty="0"/>
              <a:t>Auditor não conclui sobre a situação de estabilidade, por falta de dados ou documentos técnicos: </a:t>
            </a:r>
            <a:r>
              <a:rPr lang="pt-BR" sz="2800" dirty="0" smtClean="0"/>
              <a:t>  13</a:t>
            </a:r>
          </a:p>
          <a:p>
            <a:r>
              <a:rPr lang="pt-BR" sz="2800" b="1" dirty="0"/>
              <a:t> </a:t>
            </a:r>
            <a:r>
              <a:rPr lang="pt-BR" sz="2800" b="1" dirty="0" smtClean="0"/>
              <a:t>                                                      Vale S.A.:    6</a:t>
            </a:r>
            <a:endParaRPr lang="pt-BR" sz="2800" b="1" dirty="0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28" y="5478935"/>
            <a:ext cx="8525464" cy="690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17286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ALMG\Seminário Águas de Minas III_Apresentação Teca-Andréa_1out2015\Imagens\Impacto mineração no QF_28set2015_fin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20" y="387112"/>
            <a:ext cx="9144001" cy="647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79512" y="0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mtClean="0"/>
              <a:t>               </a:t>
            </a:r>
            <a:r>
              <a:rPr lang="pt-BR" sz="3200" b="1" smtClean="0"/>
              <a:t>Áreas </a:t>
            </a:r>
            <a:r>
              <a:rPr lang="pt-BR" sz="3200" b="1" dirty="0" smtClean="0"/>
              <a:t>impactadas </a:t>
            </a:r>
            <a:r>
              <a:rPr lang="pt-BR" sz="3200" b="1" smtClean="0"/>
              <a:t>por mineração no QFA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21019109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492"/>
            <a:ext cx="9144000" cy="6477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91069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1" b="2306"/>
          <a:stretch>
            <a:fillRect/>
          </a:stretch>
        </p:blipFill>
        <p:spPr bwMode="auto">
          <a:xfrm>
            <a:off x="0" y="661988"/>
            <a:ext cx="9144000" cy="622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0" y="0"/>
            <a:ext cx="91440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Limites originais do PARNA e os </a:t>
            </a:r>
            <a:r>
              <a:rPr lang="pt-BR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aquíferos</a:t>
            </a:r>
            <a:r>
              <a:rPr lang="pt-BR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do Quadrilátero Ferrífero comprometidos com as atividades de mineração de ferro (direitos minerários – DNPM – em jul.2012)</a:t>
            </a:r>
          </a:p>
        </p:txBody>
      </p:sp>
      <p:sp>
        <p:nvSpPr>
          <p:cNvPr id="43012" name="CaixaDeTexto 3"/>
          <p:cNvSpPr txBox="1">
            <a:spLocks noChangeArrowheads="1"/>
          </p:cNvSpPr>
          <p:nvPr/>
        </p:nvSpPr>
        <p:spPr bwMode="auto">
          <a:xfrm>
            <a:off x="211138" y="868363"/>
            <a:ext cx="54721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000000"/>
                </a:solidFill>
                <a:latin typeface="Arial Narrow" pitchFamily="34" charset="0"/>
              </a:rPr>
              <a:t>Aquíferos (formações hidrogeológicas + cangas) originais, o PARNA, as demais UCs e direitos minerários</a:t>
            </a: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6E2C93-BB5E-44D5-A6B6-0E158BE60135}" type="slidenum">
              <a:rPr lang="pt-BR">
                <a:solidFill>
                  <a:srgbClr val="000000"/>
                </a:solidFill>
              </a:rPr>
              <a:pPr>
                <a:defRPr/>
              </a:pPr>
              <a:t>18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09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TECA_MOVSAM 2014\Eventos_2019\CPI CMBH_19mar2019\Material\Bacia de Bela Fama x Outorgas_Instituto Pristino_18mar2019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842743" cy="625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23528" y="6277663"/>
            <a:ext cx="8698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      Mapa elaborado pelo Instituto Pristino por solicitação em março/2019 do </a:t>
            </a:r>
            <a:r>
              <a:rPr lang="pt-BR" dirty="0" err="1" smtClean="0"/>
              <a:t>MovSAM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0420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043608" y="2181322"/>
            <a:ext cx="72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dirty="0" smtClean="0"/>
              <a:t>   LICENCIAMENTOS</a:t>
            </a:r>
            <a:endParaRPr lang="pt-BR" sz="6000" dirty="0"/>
          </a:p>
        </p:txBody>
      </p:sp>
    </p:spTree>
    <p:extLst>
      <p:ext uri="{BB962C8B-B14F-4D97-AF65-F5344CB8AC3E}">
        <p14:creationId xmlns:p14="http://schemas.microsoft.com/office/powerpoint/2010/main" val="8020455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5445224"/>
            <a:ext cx="8229600" cy="1143000"/>
          </a:xfrm>
        </p:spPr>
        <p:txBody>
          <a:bodyPr>
            <a:normAutofit/>
          </a:bodyPr>
          <a:lstStyle/>
          <a:p>
            <a:r>
              <a:rPr lang="pt-BR" sz="1800" dirty="0" smtClean="0">
                <a:latin typeface="+mn-lt"/>
              </a:rPr>
              <a:t>Denúncia – 18/8/2018</a:t>
            </a:r>
            <a:endParaRPr lang="pt-BR" sz="1800" dirty="0">
              <a:latin typeface="+mn-lt"/>
            </a:endParaRPr>
          </a:p>
        </p:txBody>
      </p:sp>
      <p:pic>
        <p:nvPicPr>
          <p:cNvPr id="5122" name="Picture 2" descr="E:\TECA_MOVSAM 2014\DENÚNCIAS_2018\Maravilhas III\Foto 1ago2018 (1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48" y="260648"/>
            <a:ext cx="9104573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91248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VALE\Barragens\Barragens Maravilha III e Fazenda Velha_2015_Prezzi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9174"/>
            <a:ext cx="8840618" cy="6440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91367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03" y="332656"/>
            <a:ext cx="8840981" cy="6120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76001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07" y="260648"/>
            <a:ext cx="8972197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18883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820472" cy="5525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2004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63" y="0"/>
            <a:ext cx="899666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52032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" y="733425"/>
            <a:ext cx="8801100" cy="539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62362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57472"/>
            <a:ext cx="8734725" cy="641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60454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TECA_Arquivos_23ago2016\FBDH_2015\DOSSIÊ DENÚNCIA\FBDH-Mapas\FBDH_Brumadinho_zoo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73" y="1700808"/>
            <a:ext cx="8465392" cy="4619079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611560" y="617452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Águas subterrâneas já impactadas pelo complexo da Vale + MIB + Extrativa Paraopeba (passivo) e Mina Casa Branca (passivo) 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1112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251520" y="980728"/>
            <a:ext cx="864096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t-BR" dirty="0" smtClean="0">
                <a:solidFill>
                  <a:srgbClr val="FF0000"/>
                </a:solidFill>
              </a:rPr>
              <a:t>Vale – Mina Córrego do Feijão</a:t>
            </a:r>
          </a:p>
          <a:p>
            <a:pPr marL="0" indent="0">
              <a:buNone/>
            </a:pPr>
            <a:r>
              <a:rPr lang="pt-BR" dirty="0" smtClean="0">
                <a:solidFill>
                  <a:srgbClr val="FF0000"/>
                </a:solidFill>
              </a:rPr>
              <a:t>Portaria nº 1464/2014</a:t>
            </a:r>
          </a:p>
          <a:p>
            <a:pPr marL="0" indent="0">
              <a:buNone/>
            </a:pPr>
            <a:r>
              <a:rPr lang="pt-BR" dirty="0" smtClean="0">
                <a:solidFill>
                  <a:srgbClr val="FF0000"/>
                </a:solidFill>
              </a:rPr>
              <a:t>2/4/9/2014 a 24/9/2019</a:t>
            </a:r>
          </a:p>
          <a:p>
            <a:pPr marL="0" indent="0">
              <a:buNone/>
            </a:pPr>
            <a:r>
              <a:rPr lang="pt-BR" dirty="0" smtClean="0">
                <a:solidFill>
                  <a:srgbClr val="FF0000"/>
                </a:solidFill>
              </a:rPr>
              <a:t>Captação </a:t>
            </a:r>
            <a:r>
              <a:rPr lang="pt-BR" dirty="0">
                <a:solidFill>
                  <a:srgbClr val="FF0000"/>
                </a:solidFill>
              </a:rPr>
              <a:t>de água subterrânea para fins de rebaixamento de nível de água em </a:t>
            </a:r>
            <a:r>
              <a:rPr lang="pt-BR" dirty="0" smtClean="0">
                <a:solidFill>
                  <a:srgbClr val="FF0000"/>
                </a:solidFill>
              </a:rPr>
              <a:t>mineração.</a:t>
            </a:r>
          </a:p>
          <a:p>
            <a:pPr marL="0" indent="0">
              <a:buNone/>
            </a:pPr>
            <a:endParaRPr lang="pt-BR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pt-BR" dirty="0" smtClean="0">
                <a:solidFill>
                  <a:srgbClr val="FF0000"/>
                </a:solidFill>
              </a:rPr>
              <a:t>Vazão Outorgada:  1.000 m3/h</a:t>
            </a:r>
          </a:p>
          <a:p>
            <a:pPr marL="0" indent="0">
              <a:buNone/>
            </a:pPr>
            <a:endParaRPr lang="pt-BR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pt-BR" dirty="0" smtClean="0">
                <a:solidFill>
                  <a:srgbClr val="FF0000"/>
                </a:solidFill>
              </a:rPr>
              <a:t>TOTAL:  </a:t>
            </a:r>
            <a:r>
              <a:rPr lang="pt-BR" b="1" dirty="0" smtClean="0">
                <a:solidFill>
                  <a:srgbClr val="FF0000"/>
                </a:solidFill>
              </a:rPr>
              <a:t>24.000.000 litros/dia – 150.000 Pessoas/dia</a:t>
            </a:r>
            <a:endParaRPr lang="pt-BR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1043608" y="188640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/>
              <a:t>       </a:t>
            </a:r>
            <a:r>
              <a:rPr lang="pt-BR" sz="3600" b="1" dirty="0" smtClean="0">
                <a:solidFill>
                  <a:srgbClr val="FF0000"/>
                </a:solidFill>
              </a:rPr>
              <a:t>Uso de água pela VALE</a:t>
            </a:r>
            <a:endParaRPr lang="pt-BR" sz="3600" b="1" dirty="0">
              <a:solidFill>
                <a:srgbClr val="FF0000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91358" y="6309320"/>
            <a:ext cx="39806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* Média de 160 litros/dia  por habitante </a:t>
            </a:r>
          </a:p>
        </p:txBody>
      </p:sp>
      <p:sp>
        <p:nvSpPr>
          <p:cNvPr id="8" name="Espaço Reservado para Conteúdo 4"/>
          <p:cNvSpPr txBox="1">
            <a:spLocks/>
          </p:cNvSpPr>
          <p:nvPr/>
        </p:nvSpPr>
        <p:spPr>
          <a:xfrm>
            <a:off x="432453" y="5444210"/>
            <a:ext cx="8558641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pt-BR" i="1" dirty="0" smtClean="0"/>
              <a:t>Quantidade que abasteceria 5 Brumadinhos*...</a:t>
            </a:r>
          </a:p>
          <a:p>
            <a:pPr marL="0" indent="0" algn="ctr">
              <a:buNone/>
            </a:pPr>
            <a:r>
              <a:rPr lang="pt-BR" sz="2200" i="1" dirty="0" smtClean="0"/>
              <a:t> litros * </a:t>
            </a:r>
            <a:r>
              <a:rPr lang="pt-BR" sz="2200" i="1" dirty="0"/>
              <a:t>Média de 160 litros/dia por habitante - COPASA</a:t>
            </a:r>
          </a:p>
          <a:p>
            <a:pPr marL="0" indent="0">
              <a:buFont typeface="Arial" pitchFamily="34" charset="0"/>
              <a:buNone/>
            </a:pPr>
            <a:endParaRPr lang="pt-BR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196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44874" y="220919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Audiência Pública – 7 de junho de 2017</a:t>
            </a:r>
          </a:p>
          <a:p>
            <a:r>
              <a:rPr lang="pt-BR" dirty="0" smtClean="0"/>
              <a:t>Câmara Municipal de Brumadinho</a:t>
            </a:r>
          </a:p>
          <a:p>
            <a:r>
              <a:rPr lang="pt-BR" dirty="0" smtClean="0"/>
              <a:t>Outono - Lua Crescente</a:t>
            </a: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37" y="1340768"/>
            <a:ext cx="9144000" cy="5074882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092280" y="846706"/>
            <a:ext cx="1778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Nosso território:</a:t>
            </a:r>
            <a:endParaRPr lang="pt-BR" dirty="0"/>
          </a:p>
        </p:txBody>
      </p:sp>
      <p:sp>
        <p:nvSpPr>
          <p:cNvPr id="2" name="CaixaDeTexto 1"/>
          <p:cNvSpPr txBox="1"/>
          <p:nvPr/>
        </p:nvSpPr>
        <p:spPr>
          <a:xfrm>
            <a:off x="6732240" y="646594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Vídeo CIPABAR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9168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3260" y="4915820"/>
            <a:ext cx="8233464" cy="54617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pt-BR" sz="4400" b="1" dirty="0" smtClean="0">
                <a:solidFill>
                  <a:srgbClr val="FF0000"/>
                </a:solidFill>
              </a:rPr>
              <a:t>Qual </a:t>
            </a:r>
            <a:r>
              <a:rPr lang="pt-BR" sz="4400" b="1" dirty="0">
                <a:solidFill>
                  <a:srgbClr val="FF0000"/>
                </a:solidFill>
              </a:rPr>
              <a:t>é a garantia que o dique é funcional?</a:t>
            </a:r>
          </a:p>
          <a:p>
            <a:pPr>
              <a:buFontTx/>
              <a:buChar char="-"/>
            </a:pPr>
            <a:endParaRPr lang="pt-BR" dirty="0" smtClean="0"/>
          </a:p>
        </p:txBody>
      </p:sp>
      <p:pic>
        <p:nvPicPr>
          <p:cNvPr id="4" name="Picture 2" descr="https://col128.afx.ms/att/GetInline.aspx?messageid=7e07a003-1909-11e5-93dd-d89d675c7968&amp;attindex=0&amp;cp=-1&amp;attdepth=0&amp;imgsrc=cid:ii_ib40uafh0_14e0d565f3e0f584&amp;cid=d2f72b77386ccd04&amp;shared=1&amp;hm__login=maira.nascimento&amp;hm__domain=hotmail.com&amp;ip=10.48.40.8&amp;d=d2170&amp;mf=0&amp;hm__ts=Fri%2c%2026%20Jun%202015%2019:38:58%20GMT&amp;st=maira.nascimento&amp;hm__ha=01_f5cdafe6df5954f98e584e96dc84768cdc6fb4893382d579242a1c20ac22be8c&amp;oneredir=1"/>
          <p:cNvPicPr>
            <a:picLocks noChangeAspect="1" noChangeArrowheads="1"/>
          </p:cNvPicPr>
          <p:nvPr/>
        </p:nvPicPr>
        <p:blipFill>
          <a:blip r:embed="rId2"/>
          <a:srcRect b="82785"/>
          <a:stretch>
            <a:fillRect/>
          </a:stretch>
        </p:blipFill>
        <p:spPr bwMode="auto">
          <a:xfrm>
            <a:off x="-32" y="0"/>
            <a:ext cx="4643438" cy="1071570"/>
          </a:xfrm>
          <a:prstGeom prst="rect">
            <a:avLst/>
          </a:prstGeom>
          <a:noFill/>
        </p:spPr>
      </p:pic>
      <p:pic>
        <p:nvPicPr>
          <p:cNvPr id="5" name="Picture 2" descr="https://col128.afx.ms/att/GetInline.aspx?messageid=7e07a003-1909-11e5-93dd-d89d675c7968&amp;attindex=0&amp;cp=-1&amp;attdepth=0&amp;imgsrc=cid:ii_ib40uafh0_14e0d565f3e0f584&amp;cid=d2f72b77386ccd04&amp;shared=1&amp;hm__login=maira.nascimento&amp;hm__domain=hotmail.com&amp;ip=10.48.40.8&amp;d=d2170&amp;mf=0&amp;hm__ts=Fri%2c%2026%20Jun%202015%2019:38:58%20GMT&amp;st=maira.nascimento&amp;hm__ha=01_f5cdafe6df5954f98e584e96dc84768cdc6fb4893382d579242a1c20ac22be8c&amp;oneredir=1"/>
          <p:cNvPicPr>
            <a:picLocks noChangeAspect="1" noChangeArrowheads="1"/>
          </p:cNvPicPr>
          <p:nvPr/>
        </p:nvPicPr>
        <p:blipFill>
          <a:blip r:embed="rId2"/>
          <a:srcRect b="82785"/>
          <a:stretch>
            <a:fillRect/>
          </a:stretch>
        </p:blipFill>
        <p:spPr bwMode="auto">
          <a:xfrm>
            <a:off x="4429124" y="0"/>
            <a:ext cx="4714876" cy="1071570"/>
          </a:xfrm>
          <a:prstGeom prst="rect">
            <a:avLst/>
          </a:prstGeom>
          <a:noFill/>
        </p:spPr>
      </p:pic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323528" y="1276598"/>
            <a:ext cx="3107290" cy="1576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pt-BR" b="1" dirty="0" smtClean="0"/>
              <a:t>Qual será a profundidade da cava?</a:t>
            </a: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3574834" y="1348606"/>
            <a:ext cx="5389654" cy="14323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i="1" dirty="0">
                <a:solidFill>
                  <a:schemeClr val="tx2"/>
                </a:solidFill>
              </a:rPr>
              <a:t>Como ficam as nascentes da Jangada em 2023</a:t>
            </a:r>
            <a:r>
              <a:rPr lang="pt-BR" b="1" i="1" dirty="0" smtClean="0">
                <a:solidFill>
                  <a:schemeClr val="tx2"/>
                </a:solidFill>
              </a:rPr>
              <a:t>? E em 2039?</a:t>
            </a:r>
            <a:endParaRPr lang="pt-BR" b="1" i="1" dirty="0">
              <a:solidFill>
                <a:schemeClr val="tx2"/>
              </a:solidFill>
            </a:endParaRPr>
          </a:p>
        </p:txBody>
      </p:sp>
      <p:sp>
        <p:nvSpPr>
          <p:cNvPr id="10" name="Espaço Reservado para Conteúdo 2"/>
          <p:cNvSpPr txBox="1">
            <a:spLocks/>
          </p:cNvSpPr>
          <p:nvPr/>
        </p:nvSpPr>
        <p:spPr>
          <a:xfrm>
            <a:off x="912929" y="3669744"/>
            <a:ext cx="2817516" cy="1141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b="1" i="1" dirty="0">
                <a:solidFill>
                  <a:srgbClr val="0070C0"/>
                </a:solidFill>
              </a:rPr>
              <a:t>Cadê o estudo Hidrovia 2007?</a:t>
            </a:r>
          </a:p>
        </p:txBody>
      </p:sp>
      <p:sp>
        <p:nvSpPr>
          <p:cNvPr id="11" name="Espaço Reservado para Conteúdo 2"/>
          <p:cNvSpPr txBox="1">
            <a:spLocks/>
          </p:cNvSpPr>
          <p:nvPr/>
        </p:nvSpPr>
        <p:spPr>
          <a:xfrm>
            <a:off x="1746869" y="5589240"/>
            <a:ext cx="5719163" cy="9570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i="1" dirty="0">
                <a:solidFill>
                  <a:srgbClr val="00B050"/>
                </a:solidFill>
              </a:rPr>
              <a:t>Porque as nascentes estão fora da </a:t>
            </a:r>
            <a:endParaRPr lang="pt-BR" b="1" i="1" dirty="0" smtClean="0">
              <a:solidFill>
                <a:srgbClr val="00B050"/>
              </a:solidFill>
            </a:endParaRPr>
          </a:p>
          <a:p>
            <a:pPr marL="0" indent="0" algn="ctr">
              <a:buNone/>
            </a:pPr>
            <a:r>
              <a:rPr lang="pt-BR" b="1" i="1" dirty="0" smtClean="0">
                <a:solidFill>
                  <a:srgbClr val="00B050"/>
                </a:solidFill>
              </a:rPr>
              <a:t>Área </a:t>
            </a:r>
            <a:r>
              <a:rPr lang="pt-BR" b="1" i="1" dirty="0">
                <a:solidFill>
                  <a:srgbClr val="00B050"/>
                </a:solidFill>
              </a:rPr>
              <a:t>Diretamente Afetada?</a:t>
            </a:r>
          </a:p>
        </p:txBody>
      </p:sp>
      <p:sp>
        <p:nvSpPr>
          <p:cNvPr id="12" name="Espaço Reservado para Conteúdo 2"/>
          <p:cNvSpPr txBox="1">
            <a:spLocks/>
          </p:cNvSpPr>
          <p:nvPr/>
        </p:nvSpPr>
        <p:spPr>
          <a:xfrm>
            <a:off x="4245834" y="3669744"/>
            <a:ext cx="4324740" cy="114127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/>
              <a:t>Como ocorre a condutividade hidráulica?</a:t>
            </a:r>
          </a:p>
        </p:txBody>
      </p:sp>
      <p:sp>
        <p:nvSpPr>
          <p:cNvPr id="13" name="Espaço Reservado para Conteúdo 2"/>
          <p:cNvSpPr txBox="1">
            <a:spLocks/>
          </p:cNvSpPr>
          <p:nvPr/>
        </p:nvSpPr>
        <p:spPr>
          <a:xfrm>
            <a:off x="179512" y="2924944"/>
            <a:ext cx="8640960" cy="648072"/>
          </a:xfrm>
          <a:prstGeom prst="rect">
            <a:avLst/>
          </a:prstGeom>
          <a:solidFill>
            <a:srgbClr val="FFFF66"/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2600" b="1" dirty="0">
                <a:solidFill>
                  <a:schemeClr val="accent6">
                    <a:lumMod val="75000"/>
                  </a:schemeClr>
                </a:solidFill>
              </a:rPr>
              <a:t>Porque omitir sistematicamente o aprofundamento da cava?</a:t>
            </a:r>
          </a:p>
        </p:txBody>
      </p:sp>
    </p:spTree>
    <p:extLst>
      <p:ext uri="{BB962C8B-B14F-4D97-AF65-F5344CB8AC3E}">
        <p14:creationId xmlns:p14="http://schemas.microsoft.com/office/powerpoint/2010/main" val="675029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rgbClr val="FFFF66"/>
          </a:solidFill>
        </p:spPr>
        <p:txBody>
          <a:bodyPr>
            <a:normAutofit/>
          </a:bodyPr>
          <a:lstStyle/>
          <a:p>
            <a:r>
              <a:rPr lang="pt-BR" sz="2800" dirty="0" smtClean="0"/>
              <a:t>Moção do CODEMA de Brumadinho aprovado pelo COPAM 29 de julho de 2011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pt-BR" dirty="0" smtClean="0"/>
              <a:t>No ensejo o CODEMA recomenda que, considerando os </a:t>
            </a:r>
            <a:r>
              <a:rPr lang="pt-BR" b="1" u="sng" dirty="0" smtClean="0"/>
              <a:t>princípios da prevenção e da precaução </a:t>
            </a:r>
            <a:r>
              <a:rPr lang="pt-BR" dirty="0" smtClean="0"/>
              <a:t>que os processos de licenciamento ambiental sejam analisados de maneira </a:t>
            </a:r>
            <a:r>
              <a:rPr lang="pt-BR" b="1" u="sng" dirty="0" smtClean="0"/>
              <a:t>integrada</a:t>
            </a:r>
            <a:r>
              <a:rPr lang="pt-BR" dirty="0" smtClean="0"/>
              <a:t>, considerando os empreendimentos em seu complexo, </a:t>
            </a:r>
            <a:r>
              <a:rPr lang="pt-BR" b="1" u="sng" dirty="0" smtClean="0"/>
              <a:t>como um todo</a:t>
            </a:r>
            <a:r>
              <a:rPr lang="pt-BR" dirty="0" smtClean="0"/>
              <a:t>, possibilitando assim a visualização dos efetivos impactos dos empreendimentos e não de maneira isolada para cada estrutura, o que dá conotação de fragmentação dos processos. Da mesma forma, recomenda que seja exigida, nos estudos ambientais necessários para instruir os licenciamentos, </a:t>
            </a:r>
            <a:r>
              <a:rPr lang="pt-BR" b="1" u="sng" dirty="0" smtClean="0"/>
              <a:t>uma avaliação integrada dos empreendimentos localizados na mesma </a:t>
            </a:r>
            <a:r>
              <a:rPr lang="pt-BR" b="1" u="sng" dirty="0" err="1" smtClean="0"/>
              <a:t>microbacia</a:t>
            </a:r>
            <a:r>
              <a:rPr lang="pt-BR" b="1" u="sng" dirty="0" smtClean="0"/>
              <a:t> hidrográfica, considerando seus impactos cumulativos e sinérgicos e avaliando a capacidade de suporte do ambiente local. </a:t>
            </a:r>
            <a:endParaRPr lang="pt-BR" b="1" u="sng" dirty="0"/>
          </a:p>
        </p:txBody>
      </p:sp>
    </p:spTree>
    <p:extLst>
      <p:ext uri="{BB962C8B-B14F-4D97-AF65-F5344CB8AC3E}">
        <p14:creationId xmlns:p14="http://schemas.microsoft.com/office/powerpoint/2010/main" val="121981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pt-BR" b="1" dirty="0" smtClean="0">
                <a:solidFill>
                  <a:srgbClr val="FF0000"/>
                </a:solidFill>
              </a:rPr>
              <a:t>Solicitações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 fontScale="85000" lnSpcReduction="20000"/>
          </a:bodyPr>
          <a:lstStyle/>
          <a:p>
            <a:pPr>
              <a:buFontTx/>
              <a:buChar char="-"/>
            </a:pPr>
            <a:r>
              <a:rPr lang="pt-BR" dirty="0" smtClean="0"/>
              <a:t>Estudo de impacto no trânsito;</a:t>
            </a:r>
          </a:p>
          <a:p>
            <a:pPr>
              <a:buFontTx/>
              <a:buChar char="-"/>
            </a:pPr>
            <a:r>
              <a:rPr lang="pt-BR" dirty="0" smtClean="0"/>
              <a:t>Situação da segurança hídrica da região (olhar integrado e completo);</a:t>
            </a:r>
          </a:p>
          <a:p>
            <a:pPr>
              <a:buFontTx/>
              <a:buChar char="-"/>
            </a:pPr>
            <a:r>
              <a:rPr lang="pt-BR" dirty="0" smtClean="0"/>
              <a:t>Cumprimento das condicionantes; RPPN da Jangada</a:t>
            </a:r>
          </a:p>
          <a:p>
            <a:pPr>
              <a:buFontTx/>
              <a:buChar char="-"/>
            </a:pPr>
            <a:r>
              <a:rPr lang="pt-BR" dirty="0" smtClean="0"/>
              <a:t>Informações sobre cumprimento da Lei da Mata Atlântica;</a:t>
            </a:r>
          </a:p>
          <a:p>
            <a:pPr>
              <a:buFontTx/>
              <a:buChar char="-"/>
            </a:pPr>
            <a:r>
              <a:rPr lang="pt-BR" dirty="0" smtClean="0"/>
              <a:t>Informações sobre outras possíveis expansões (todas as pretensões para avaliação da possibilidade de continuar ou não vivendo no território)</a:t>
            </a:r>
          </a:p>
          <a:p>
            <a:pPr>
              <a:buFontTx/>
              <a:buChar char="-"/>
            </a:pPr>
            <a:r>
              <a:rPr lang="pt-BR" dirty="0" smtClean="0"/>
              <a:t>Discussão do projeto somente após tramitação da denúncia protocolada no MPMG;</a:t>
            </a:r>
          </a:p>
          <a:p>
            <a:pPr>
              <a:buFontTx/>
              <a:buChar char="-"/>
            </a:pPr>
            <a:r>
              <a:rPr lang="pt-BR" dirty="0" smtClean="0"/>
              <a:t>Informações sobre a situação e segurança das barragens de rejeito;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41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m para Serra do Cur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68" y="620688"/>
            <a:ext cx="8815319" cy="5047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49167" y="5845333"/>
            <a:ext cx="881531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Foto</a:t>
            </a:r>
            <a:r>
              <a:rPr lang="pt-BR" dirty="0"/>
              <a:t>: Redação </a:t>
            </a:r>
            <a:r>
              <a:rPr lang="pt-BR" dirty="0" err="1" smtClean="0"/>
              <a:t>VejaBH</a:t>
            </a:r>
            <a:endParaRPr lang="pt-BR" dirty="0" smtClean="0"/>
          </a:p>
          <a:p>
            <a:r>
              <a:rPr lang="pt-BR" sz="1400" dirty="0" smtClean="0"/>
              <a:t>Link:  </a:t>
            </a:r>
            <a:r>
              <a:rPr lang="pt-BR" sz="1400" dirty="0" smtClean="0">
                <a:hlinkClick r:id="rId3"/>
              </a:rPr>
              <a:t>http://vejabh.abril.com.br/materia/exposicoes/parque-serra-curral-boa-opcao-quem-quer-se-aventurar-trilhas-ou-apenas-descansar-meio-natureza</a:t>
            </a:r>
            <a:r>
              <a:rPr lang="pt-BR" sz="1400" dirty="0" smtClean="0">
                <a:hlinkClick r:id="rId3"/>
              </a:rPr>
              <a:t>/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1835696" y="3472"/>
            <a:ext cx="6264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/>
              <a:t>        Serra do Curral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73598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TECA_MOVSAM 2014\FOTOS\Mina Águas Claras_Vale_BH MG_Amadeu Barbosa_23nov20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83183"/>
            <a:ext cx="8243936" cy="5519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23528" y="6340289"/>
            <a:ext cx="882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                      Mina de Águas Claras (MBR/Vale) - Nova Lima</a:t>
            </a:r>
            <a:endParaRPr lang="pt-BR" sz="24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6231864" y="5968645"/>
            <a:ext cx="2555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          Amadeu </a:t>
            </a:r>
            <a:r>
              <a:rPr lang="pt-BR" dirty="0">
                <a:solidFill>
                  <a:schemeClr val="bg1"/>
                </a:solidFill>
              </a:rPr>
              <a:t>Barbosa</a:t>
            </a:r>
          </a:p>
        </p:txBody>
      </p:sp>
    </p:spTree>
    <p:extLst>
      <p:ext uri="{BB962C8B-B14F-4D97-AF65-F5344CB8AC3E}">
        <p14:creationId xmlns:p14="http://schemas.microsoft.com/office/powerpoint/2010/main" val="31559950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TECA_MOVSAM 2014\Serra do CURRAL\Imagens\Empabra_Hoje em Dia_2mai20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40656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TECA_MOVSAM 2014\TAQUARIL MINERAÇÃO\Pesquisa_30nov2017\AP_8dez2017\Taquaril_AP 8dez2017_Edital_24nov20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-4030"/>
            <a:ext cx="5093464" cy="6745398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986881" y="188640"/>
            <a:ext cx="280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 smtClean="0"/>
              <a:t>SUPPRI</a:t>
            </a:r>
            <a:endParaRPr lang="pt-BR" sz="5400" b="1" dirty="0"/>
          </a:p>
        </p:txBody>
      </p:sp>
      <p:pic>
        <p:nvPicPr>
          <p:cNvPr id="17413" name="Picture 5" descr="E:\TECA_MOVSAM 2014\EMPABRA\AP_16mai2018\Prioritári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881" y="1111970"/>
            <a:ext cx="2429005" cy="2506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5903787" y="4051376"/>
            <a:ext cx="2808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/>
              <a:t>DESTRUIR a SERRA do CURRAL</a:t>
            </a:r>
            <a:endParaRPr lang="pt-BR" sz="4400" b="1" dirty="0"/>
          </a:p>
        </p:txBody>
      </p:sp>
    </p:spTree>
    <p:extLst>
      <p:ext uri="{BB962C8B-B14F-4D97-AF65-F5344CB8AC3E}">
        <p14:creationId xmlns:p14="http://schemas.microsoft.com/office/powerpoint/2010/main" val="41815025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TECA_ARQUIVOS_Diversos\SERRA DA PIEDADE\FOTOS\Fotos_Alice Okawara\Serra da Piedade_Alice Okawara_Foto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611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29822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ol128.afx.ms/att/GetInline.aspx?messageid=7e07a003-1909-11e5-93dd-d89d675c7968&amp;attindex=0&amp;cp=-1&amp;attdepth=0&amp;imgsrc=cid:ii_ib40uafh0_14e0d565f3e0f584&amp;cid=d2f72b77386ccd04&amp;shared=1&amp;hm__login=maira.nascimento&amp;hm__domain=hotmail.com&amp;ip=10.48.40.8&amp;d=d2170&amp;mf=0&amp;hm__ts=Fri%2c%2026%20Jun%202015%2019:38:58%20GMT&amp;st=maira.nascimento&amp;hm__ha=01_f5cdafe6df5954f98e584e96dc84768cdc6fb4893382d579242a1c20ac22be8c&amp;oneredir=1"/>
          <p:cNvPicPr>
            <a:picLocks noChangeAspect="1" noChangeArrowheads="1"/>
          </p:cNvPicPr>
          <p:nvPr/>
        </p:nvPicPr>
        <p:blipFill>
          <a:blip r:embed="rId2"/>
          <a:srcRect b="82785"/>
          <a:stretch>
            <a:fillRect/>
          </a:stretch>
        </p:blipFill>
        <p:spPr bwMode="auto">
          <a:xfrm>
            <a:off x="-32" y="0"/>
            <a:ext cx="4643438" cy="1071570"/>
          </a:xfrm>
          <a:prstGeom prst="rect">
            <a:avLst/>
          </a:prstGeom>
          <a:noFill/>
        </p:spPr>
      </p:pic>
      <p:pic>
        <p:nvPicPr>
          <p:cNvPr id="5" name="Picture 2" descr="https://col128.afx.ms/att/GetInline.aspx?messageid=7e07a003-1909-11e5-93dd-d89d675c7968&amp;attindex=0&amp;cp=-1&amp;attdepth=0&amp;imgsrc=cid:ii_ib40uafh0_14e0d565f3e0f584&amp;cid=d2f72b77386ccd04&amp;shared=1&amp;hm__login=maira.nascimento&amp;hm__domain=hotmail.com&amp;ip=10.48.40.8&amp;d=d2170&amp;mf=0&amp;hm__ts=Fri%2c%2026%20Jun%202015%2019:38:58%20GMT&amp;st=maira.nascimento&amp;hm__ha=01_f5cdafe6df5954f98e584e96dc84768cdc6fb4893382d579242a1c20ac22be8c&amp;oneredir=1"/>
          <p:cNvPicPr>
            <a:picLocks noChangeAspect="1" noChangeArrowheads="1"/>
          </p:cNvPicPr>
          <p:nvPr/>
        </p:nvPicPr>
        <p:blipFill>
          <a:blip r:embed="rId2"/>
          <a:srcRect b="82785"/>
          <a:stretch>
            <a:fillRect/>
          </a:stretch>
        </p:blipFill>
        <p:spPr bwMode="auto">
          <a:xfrm>
            <a:off x="4429124" y="0"/>
            <a:ext cx="4714876" cy="1071570"/>
          </a:xfrm>
          <a:prstGeom prst="rect">
            <a:avLst/>
          </a:prstGeom>
          <a:noFill/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714348" y="5286388"/>
            <a:ext cx="7772400" cy="12148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Engenheiro Geólogo Leonardo Andrade de Souza, sócio e responsável técnico da </a:t>
            </a:r>
            <a:r>
              <a:rPr kumimoji="0" lang="pt-BR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Zemlya</a:t>
            </a:r>
            <a:r>
              <a:rPr kumimoji="0" lang="pt-B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Consultoria e Serviços, cujo foco é a Gestão de Qualidade e Geologia, sendo uma das áreas de trabalho o  Mapeamento de Suscetibilidade a Processos Geológicos e Hidrológicos</a:t>
            </a:r>
            <a:br>
              <a:rPr kumimoji="0" lang="pt-B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t-B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www.zemlya.com.br</a:t>
            </a:r>
            <a:endParaRPr kumimoji="0" lang="pt-BR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ubtítulo 2"/>
          <p:cNvSpPr txBox="1">
            <a:spLocks/>
          </p:cNvSpPr>
          <p:nvPr/>
        </p:nvSpPr>
        <p:spPr>
          <a:xfrm>
            <a:off x="571472" y="1428736"/>
            <a:ext cx="8064326" cy="35059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indent="127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“Não é possível afirmar</a:t>
            </a: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que os efeitos sobre os </a:t>
            </a:r>
            <a:r>
              <a:rPr kumimoji="0" lang="pt-BR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aquíferos</a:t>
            </a: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superficiais como os profundos estariam protegidos dos impactos pela mineração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considerando a existência dos tais diques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se isso não estiver efetivamente </a:t>
            </a: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comprovado na análise geológica e </a:t>
            </a:r>
            <a:r>
              <a:rPr kumimoji="0" lang="pt-BR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compartimentação</a:t>
            </a: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pt-BR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hidrogeológica</a:t>
            </a: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associado a dados de monitoramento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(...) Particularmente, a não ser que dados de investigações de campo sejam apresentados, eu faço parte do grupo que os </a:t>
            </a: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diques NÃO funcionam como barreira hidráulica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(como já citado pelo geólogo Paulo Rodrigues), mas sim, pelo contrário, </a:t>
            </a: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como DRENOS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que </a:t>
            </a: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aceleram a intercomunicação entre os impactos hidráulicas da cava sobre os aquíferos do entorno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o que não quer dizer que eu esteja correto, mas que </a:t>
            </a: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análises muitos mais específicas devem ser apresentadas para tal afirmação.”</a:t>
            </a:r>
            <a:endParaRPr kumimoji="0" lang="pt-B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373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TECA_MOVSAM 2014\DENÚNCIAS_2018\Denúncia Copasa\Denúncia ref. Rio das Velhas-Honório Bicalho-Copasa_12jul2018_Vídeo 2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556" y="95176"/>
            <a:ext cx="7920000" cy="59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547664" y="6165304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                     Rio das Velhas - Denúncia em 9/8/2018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3088139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92" y="692696"/>
            <a:ext cx="7748495" cy="4989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807352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79512" y="980728"/>
            <a:ext cx="40324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i="1" dirty="0" smtClean="0"/>
              <a:t>Tenho denunciado insistentemente. O rio das Velhas, cerca de dois km à jusante da barragem de </a:t>
            </a:r>
            <a:r>
              <a:rPr lang="pt-BR" sz="2400" i="1" dirty="0" err="1" smtClean="0"/>
              <a:t>Acuruí</a:t>
            </a:r>
            <a:r>
              <a:rPr lang="pt-BR" sz="2400" i="1" dirty="0" smtClean="0"/>
              <a:t>, diariamente apresenta  turbidez elevada, incompatível com essa época seca. Precisamos tomar medidas.</a:t>
            </a:r>
          </a:p>
          <a:p>
            <a:endParaRPr lang="pt-BR" sz="2400" i="1" dirty="0"/>
          </a:p>
          <a:p>
            <a:r>
              <a:rPr lang="pt-BR" sz="2000" i="1" dirty="0" smtClean="0"/>
              <a:t>(Odilon de Itabirito - 7/9/2018)</a:t>
            </a:r>
            <a:endParaRPr lang="pt-BR" sz="2000" i="1" dirty="0"/>
          </a:p>
        </p:txBody>
      </p:sp>
      <p:pic>
        <p:nvPicPr>
          <p:cNvPr id="3075" name="Picture 3" descr="C:\Users\Maria Teca\Downloads\WhatsApp Image 2018-09-05 at 5.52.07 PM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00" y="-3200"/>
            <a:ext cx="4638200" cy="686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8209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571"/>
            <a:ext cx="9073063" cy="6531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752916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186"/>
            <a:ext cx="9143999" cy="6920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0648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96"/>
            <a:ext cx="9134958" cy="6864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098483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úlio Santos/EM/DA Pr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1504898"/>
            <a:ext cx="8352928" cy="501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4212678" y="6482412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                                   Estado de Minas, 1/6/2017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179512" y="14699"/>
            <a:ext cx="8712968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/>
              <a:t>Bar­ra­gem ame­a­ça água de Belo </a:t>
            </a:r>
            <a:r>
              <a:rPr lang="pt-BR" sz="3600" dirty="0" smtClean="0"/>
              <a:t>Horizonte</a:t>
            </a:r>
          </a:p>
          <a:p>
            <a:endParaRPr lang="pt-BR" sz="1400" dirty="0"/>
          </a:p>
          <a:p>
            <a:r>
              <a:rPr lang="pt-BR" dirty="0"/>
              <a:t>Re­pre­sa de re­jei­tos de mi­ne­ra­ção de ou­ro aban­do­na­da em Rio Aci­ma, com me­tais pe­sa­dos al­ta­men­te tó­xi­cos acu­mu­la­dos, po­de con­ta­mi­nar as águas que abas­te­cem 60% da ca­pi­tal</a:t>
            </a:r>
          </a:p>
        </p:txBody>
      </p:sp>
    </p:spTree>
    <p:extLst>
      <p:ext uri="{BB962C8B-B14F-4D97-AF65-F5344CB8AC3E}">
        <p14:creationId xmlns:p14="http://schemas.microsoft.com/office/powerpoint/2010/main" val="318094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043608" y="2181322"/>
            <a:ext cx="72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dirty="0" smtClean="0"/>
              <a:t>        OUTORGAS</a:t>
            </a:r>
            <a:endParaRPr lang="pt-BR" sz="6000" dirty="0"/>
          </a:p>
        </p:txBody>
      </p:sp>
    </p:spTree>
    <p:extLst>
      <p:ext uri="{BB962C8B-B14F-4D97-AF65-F5344CB8AC3E}">
        <p14:creationId xmlns:p14="http://schemas.microsoft.com/office/powerpoint/2010/main" val="290998465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46" y="332656"/>
            <a:ext cx="9025044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402507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CBH Velhas\Denúncia Obra Rio Itabirito_15abr2015\Resposta CBHVelhas_12mai2015\Certificado Outor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20" y="0"/>
            <a:ext cx="8264103" cy="4358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59820" y="4221088"/>
            <a:ext cx="84969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latin typeface="Arial" pitchFamily="34" charset="0"/>
                <a:cs typeface="Arial" pitchFamily="34" charset="0"/>
              </a:rPr>
              <a:t>Vazão Outorgada: 302 litros/segundo</a:t>
            </a:r>
          </a:p>
          <a:p>
            <a:r>
              <a:rPr lang="pt-BR" sz="2400" dirty="0" smtClean="0">
                <a:latin typeface="Arial" pitchFamily="34" charset="0"/>
                <a:cs typeface="Arial" pitchFamily="34" charset="0"/>
              </a:rPr>
              <a:t>Prazo: 5 anos – Válida até 06/7/2107</a:t>
            </a:r>
            <a:endParaRPr lang="pt-BR" sz="2400" dirty="0">
              <a:latin typeface="Arial" pitchFamily="34" charset="0"/>
              <a:cs typeface="Arial" pitchFamily="34" charset="0"/>
            </a:endParaRPr>
          </a:p>
          <a:p>
            <a:pPr algn="r"/>
            <a:endParaRPr lang="pt-BR" sz="2400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r"/>
            <a:r>
              <a:rPr lang="pt-BR" sz="24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Não passou pelo CBH Rio das Velhas</a:t>
            </a:r>
          </a:p>
          <a:p>
            <a:endParaRPr lang="pt-BR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pt-BR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ATENÇÃO:  26.092.800 litros/dia =  163.080 pessoas/dia</a:t>
            </a:r>
          </a:p>
          <a:p>
            <a:r>
              <a:rPr lang="pt-B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8057584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IGAM\Mineradoras_Nova Li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16" y="0"/>
            <a:ext cx="8969803" cy="6168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860032" y="6309320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                Planilha do IGAM de 18/2/2015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7948156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5" name="Text Box 2"/>
          <p:cNvSpPr txBox="1">
            <a:spLocks noChangeArrowheads="1"/>
          </p:cNvSpPr>
          <p:nvPr/>
        </p:nvSpPr>
        <p:spPr bwMode="auto">
          <a:xfrm>
            <a:off x="250825" y="260350"/>
            <a:ext cx="41767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0">
              <a:latin typeface="Arial" charset="0"/>
            </a:endParaRPr>
          </a:p>
        </p:txBody>
      </p:sp>
      <p:sp>
        <p:nvSpPr>
          <p:cNvPr id="257026" name="Text Box 3"/>
          <p:cNvSpPr txBox="1">
            <a:spLocks noChangeArrowheads="1"/>
          </p:cNvSpPr>
          <p:nvPr/>
        </p:nvSpPr>
        <p:spPr bwMode="auto">
          <a:xfrm>
            <a:off x="5076824" y="2191475"/>
            <a:ext cx="306122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0" dirty="0">
                <a:solidFill>
                  <a:srgbClr val="0000FF"/>
                </a:solidFill>
                <a:latin typeface="Arial" charset="0"/>
              </a:rPr>
              <a:t>ESCOLHA</a:t>
            </a:r>
          </a:p>
        </p:txBody>
      </p:sp>
      <p:sp>
        <p:nvSpPr>
          <p:cNvPr id="257027" name="Text Box 4"/>
          <p:cNvSpPr txBox="1">
            <a:spLocks noChangeArrowheads="1"/>
          </p:cNvSpPr>
          <p:nvPr/>
        </p:nvSpPr>
        <p:spPr bwMode="auto">
          <a:xfrm>
            <a:off x="4500563" y="4797425"/>
            <a:ext cx="381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0">
              <a:latin typeface="Arial" charset="0"/>
            </a:endParaRPr>
          </a:p>
        </p:txBody>
      </p:sp>
      <p:sp>
        <p:nvSpPr>
          <p:cNvPr id="257028" name="Text Box 6"/>
          <p:cNvSpPr txBox="1">
            <a:spLocks noChangeArrowheads="1"/>
          </p:cNvSpPr>
          <p:nvPr/>
        </p:nvSpPr>
        <p:spPr bwMode="auto">
          <a:xfrm>
            <a:off x="1835150" y="3068638"/>
            <a:ext cx="309721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200" b="0">
                <a:solidFill>
                  <a:schemeClr val="bg1"/>
                </a:solidFill>
                <a:latin typeface="Arial" charset="0"/>
              </a:rPr>
              <a:t>André Pinto  2007</a:t>
            </a:r>
          </a:p>
        </p:txBody>
      </p:sp>
      <p:sp>
        <p:nvSpPr>
          <p:cNvPr id="257029" name="AutoShape 7"/>
          <p:cNvSpPr>
            <a:spLocks noChangeArrowheads="1"/>
          </p:cNvSpPr>
          <p:nvPr/>
        </p:nvSpPr>
        <p:spPr bwMode="auto">
          <a:xfrm>
            <a:off x="5076825" y="260351"/>
            <a:ext cx="3887788" cy="6381750"/>
          </a:xfrm>
          <a:prstGeom prst="curvedLeftArrow">
            <a:avLst>
              <a:gd name="adj1" fmla="val 29865"/>
              <a:gd name="adj2" fmla="val 5973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257030" name="Picture 8" descr="pessoa-3d-e-ponto-de-interrogação-thumb75190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9208" y="2790304"/>
            <a:ext cx="1105942" cy="1105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7031" name="Text Box 10"/>
          <p:cNvSpPr txBox="1">
            <a:spLocks noChangeArrowheads="1"/>
          </p:cNvSpPr>
          <p:nvPr/>
        </p:nvSpPr>
        <p:spPr bwMode="auto">
          <a:xfrm>
            <a:off x="179388" y="260350"/>
            <a:ext cx="46085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257032" name="Picture 2" descr="Mina Capão Xavier_Vale_Nova Lima MG_Foto 1_Amadeu Barbos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3609975"/>
            <a:ext cx="4643438" cy="3108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194" name="Picture 2" descr="C:\GANDARELA_2014\FOTOS\mensagem ref Vili_26jan20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806" y="231204"/>
            <a:ext cx="4632176" cy="30760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0862924"/>
      </p:ext>
    </p:extLst>
  </p:cSld>
  <p:clrMapOvr>
    <a:masterClrMapping/>
  </p:clrMapOvr>
  <p:transition spd="slow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91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4" descr="bacia ribeirao prata_paulo baptista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4911725"/>
            <a:ext cx="9144000" cy="192912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aixaDeTexto 1"/>
          <p:cNvSpPr txBox="1"/>
          <p:nvPr/>
        </p:nvSpPr>
        <p:spPr>
          <a:xfrm>
            <a:off x="28007" y="6507998"/>
            <a:ext cx="280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Paulo Baptista</a:t>
            </a:r>
            <a:endParaRPr lang="pt-BR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tângulo 2"/>
          <p:cNvSpPr/>
          <p:nvPr/>
        </p:nvSpPr>
        <p:spPr bwMode="auto">
          <a:xfrm>
            <a:off x="1432163" y="1412776"/>
            <a:ext cx="6308189" cy="72008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581872"/>
      </p:ext>
    </p:extLst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79438"/>
          </a:xfrm>
          <a:prstGeom prst="rect">
            <a:avLst/>
          </a:prstGeom>
          <a:solidFill>
            <a:srgbClr val="C7F89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3200" b="0" dirty="0">
                <a:solidFill>
                  <a:srgbClr val="000000"/>
                </a:solidFill>
                <a:latin typeface="Arial" charset="0"/>
              </a:rPr>
              <a:t>A VALE QUER O GANDARELA....</a:t>
            </a:r>
          </a:p>
        </p:txBody>
      </p:sp>
      <p:pic>
        <p:nvPicPr>
          <p:cNvPr id="33794" name="Picture 32" descr="vale_c_s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99429" y="276896"/>
            <a:ext cx="1527071" cy="84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Imagem 9" descr="Contraproposta Apolo 08 021211_Devio_LT_230.jpg"/>
          <p:cNvPicPr>
            <a:picLocks/>
          </p:cNvPicPr>
          <p:nvPr/>
        </p:nvPicPr>
        <p:blipFill>
          <a:blip r:embed="rId3"/>
          <a:srcRect l="781" t="1181" r="781" b="9131"/>
          <a:stretch>
            <a:fillRect/>
          </a:stretch>
        </p:blipFill>
        <p:spPr bwMode="auto">
          <a:xfrm>
            <a:off x="250825" y="1268413"/>
            <a:ext cx="8575675" cy="54292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14223944"/>
      </p:ext>
    </p:extLst>
  </p:cSld>
  <p:clrMapOvr>
    <a:masterClrMapping/>
  </p:clrMapOvr>
  <p:transition spd="slow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Text Box 3"/>
          <p:cNvSpPr txBox="1">
            <a:spLocks noChangeArrowheads="1"/>
          </p:cNvSpPr>
          <p:nvPr/>
        </p:nvSpPr>
        <p:spPr bwMode="auto">
          <a:xfrm>
            <a:off x="0" y="1052513"/>
            <a:ext cx="9144000" cy="4489450"/>
          </a:xfrm>
          <a:prstGeom prst="rect">
            <a:avLst/>
          </a:prstGeom>
          <a:solidFill>
            <a:srgbClr val="C7F89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pt-BR" sz="2800" b="0" dirty="0">
                <a:latin typeface="Arial" charset="0"/>
              </a:rPr>
              <a:t>No EIA DA MINA </a:t>
            </a:r>
            <a:r>
              <a:rPr lang="pt-BR" sz="2800" b="0" dirty="0" smtClean="0">
                <a:latin typeface="Arial" charset="0"/>
              </a:rPr>
              <a:t>APOLO:</a:t>
            </a:r>
            <a:endParaRPr lang="pt-BR" sz="2800" b="0" dirty="0">
              <a:latin typeface="Arial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pt-BR" sz="2800" b="0" dirty="0">
                <a:latin typeface="Arial" charset="0"/>
              </a:rPr>
              <a:t>[...]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pt-BR" sz="2800" b="0" dirty="0">
                <a:latin typeface="Arial" charset="0"/>
              </a:rPr>
              <a:t>Significa </a:t>
            </a:r>
            <a:r>
              <a:rPr lang="pt-BR" sz="2800" u="sng" dirty="0">
                <a:latin typeface="Arial" charset="0"/>
              </a:rPr>
              <a:t>tratar de uma atividade que, suscita posicionamentos, como a interferência com o potencial turístico regional, com a produção de água para a Região Metropolitana de Belo Horizonte, com a conservação da biodiversidade</a:t>
            </a:r>
            <a:r>
              <a:rPr lang="pt-BR" sz="2800" b="0" dirty="0">
                <a:latin typeface="Arial" charset="0"/>
              </a:rPr>
              <a:t> e para o desenvolvimento da ocupação condominial que amplamente tem se dispersado pelas áreas de vegetação naturais localizadas nas áreas das serras do Quadrilátero Ferrífero.(p.17)</a:t>
            </a:r>
          </a:p>
        </p:txBody>
      </p:sp>
    </p:spTree>
    <p:extLst>
      <p:ext uri="{BB962C8B-B14F-4D97-AF65-F5344CB8AC3E}">
        <p14:creationId xmlns:p14="http://schemas.microsoft.com/office/powerpoint/2010/main" val="11944884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3675"/>
            <a:ext cx="9144000" cy="647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5670033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Maria Teca\Desktop\adria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0"/>
            <a:ext cx="7245995" cy="6310696"/>
          </a:xfrm>
          <a:prstGeom prst="rect">
            <a:avLst/>
          </a:prstGeom>
          <a:noFill/>
          <a:ln w="25400" cmpd="sng"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724128" y="633747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Dezembro de 2014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1237443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Maria Teca\Desktop\L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6632"/>
            <a:ext cx="6257925" cy="6162675"/>
          </a:xfrm>
          <a:prstGeom prst="rect">
            <a:avLst/>
          </a:prstGeom>
          <a:noFill/>
          <a:ln w="25400" cmpd="sng"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5580112" y="6347266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        Abril de 2016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822438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TECA_MOVSAM 2014\Manuelzão\Material para Polignano_30mai2018\Divulgação\PL 2946-Post Resumo_versao pre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11318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79512" y="671691"/>
            <a:ext cx="871296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prstClr val="black"/>
                </a:solidFill>
              </a:rPr>
              <a:t>Subsecretaria de projetos prioritários</a:t>
            </a:r>
          </a:p>
          <a:p>
            <a:endParaRPr lang="pt-BR" b="1" dirty="0" smtClean="0">
              <a:solidFill>
                <a:prstClr val="black"/>
              </a:solidFill>
            </a:endParaRPr>
          </a:p>
          <a:p>
            <a:r>
              <a:rPr lang="pt-BR" sz="3600" b="1" dirty="0" smtClean="0">
                <a:solidFill>
                  <a:prstClr val="black"/>
                </a:solidFill>
              </a:rPr>
              <a:t>LP + LI + LO</a:t>
            </a:r>
          </a:p>
          <a:p>
            <a:endParaRPr lang="pt-BR" b="1" dirty="0">
              <a:solidFill>
                <a:prstClr val="black"/>
              </a:solidFill>
            </a:endParaRPr>
          </a:p>
          <a:p>
            <a:r>
              <a:rPr lang="pt-BR" sz="3600" b="1" dirty="0" smtClean="0">
                <a:solidFill>
                  <a:prstClr val="black"/>
                </a:solidFill>
              </a:rPr>
              <a:t>Retirada a Policia Ambiental e o MP</a:t>
            </a:r>
          </a:p>
          <a:p>
            <a:endParaRPr lang="pt-BR" b="1" dirty="0">
              <a:solidFill>
                <a:prstClr val="black"/>
              </a:solidFill>
            </a:endParaRPr>
          </a:p>
          <a:p>
            <a:r>
              <a:rPr lang="pt-BR" sz="3600" b="1" dirty="0" smtClean="0">
                <a:solidFill>
                  <a:prstClr val="black"/>
                </a:solidFill>
              </a:rPr>
              <a:t>Composição das Câmaras Técnicas</a:t>
            </a:r>
          </a:p>
          <a:p>
            <a:endParaRPr lang="pt-BR" b="1" dirty="0" smtClean="0">
              <a:solidFill>
                <a:prstClr val="black"/>
              </a:solidFill>
            </a:endParaRPr>
          </a:p>
          <a:p>
            <a:r>
              <a:rPr lang="pt-BR" sz="3600" b="1" dirty="0" smtClean="0">
                <a:solidFill>
                  <a:prstClr val="black"/>
                </a:solidFill>
              </a:rPr>
              <a:t>Centralização das decisões em BH (Câmaras Técnicas)</a:t>
            </a:r>
          </a:p>
          <a:p>
            <a:endParaRPr lang="pt-BR" b="1" dirty="0">
              <a:solidFill>
                <a:prstClr val="black"/>
              </a:solidFill>
            </a:endParaRPr>
          </a:p>
          <a:p>
            <a:r>
              <a:rPr lang="pt-BR" sz="3600" b="1" dirty="0" smtClean="0">
                <a:solidFill>
                  <a:prstClr val="black"/>
                </a:solidFill>
              </a:rPr>
              <a:t>Prazos a “toque de caixa”.</a:t>
            </a:r>
          </a:p>
          <a:p>
            <a:endParaRPr lang="pt-BR" dirty="0" smtClean="0">
              <a:solidFill>
                <a:prstClr val="black"/>
              </a:solidFill>
            </a:endParaRPr>
          </a:p>
          <a:p>
            <a:endParaRPr lang="pt-BR" dirty="0">
              <a:solidFill>
                <a:prstClr val="black"/>
              </a:solidFill>
            </a:endParaRPr>
          </a:p>
          <a:p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91647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TECA_MOVSAM 2014\Manuelzão\Material para Polignano_30mai2018\Divulgação\PL 2046-Votaram Si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6396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159795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51520" y="1412776"/>
            <a:ext cx="8496944" cy="1470025"/>
          </a:xfrm>
        </p:spPr>
        <p:txBody>
          <a:bodyPr>
            <a:noAutofit/>
          </a:bodyPr>
          <a:lstStyle/>
          <a:p>
            <a:r>
              <a:rPr lang="pt-BR" sz="9600" b="1" smtClean="0"/>
              <a:t/>
            </a:r>
            <a:br>
              <a:rPr lang="pt-BR" sz="9600" b="1" smtClean="0"/>
            </a:br>
            <a:r>
              <a:rPr lang="pt-BR" sz="5400" b="1" smtClean="0"/>
              <a:t>A </a:t>
            </a:r>
            <a:r>
              <a:rPr lang="pt-BR" sz="5400" b="1" dirty="0" smtClean="0"/>
              <a:t>atividade mineral é considerada de utilidade pública pelo Decreto-Lei 3.365/41 (art. 5º)</a:t>
            </a:r>
            <a:endParaRPr lang="pt-BR" sz="5400" b="1" dirty="0"/>
          </a:p>
        </p:txBody>
      </p:sp>
    </p:spTree>
    <p:extLst>
      <p:ext uri="{BB962C8B-B14F-4D97-AF65-F5344CB8AC3E}">
        <p14:creationId xmlns:p14="http://schemas.microsoft.com/office/powerpoint/2010/main" val="71414111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8621581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9511" y="0"/>
            <a:ext cx="88376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Segurança </a:t>
            </a:r>
            <a:r>
              <a:rPr lang="pt-BR" sz="2400" b="1" dirty="0" smtClean="0"/>
              <a:t>hídrica de Belo Horizonte: </a:t>
            </a:r>
          </a:p>
          <a:p>
            <a:pPr algn="ctr"/>
            <a:r>
              <a:rPr lang="pt-BR" sz="2400" b="1" dirty="0" smtClean="0"/>
              <a:t>dependência </a:t>
            </a:r>
            <a:r>
              <a:rPr lang="pt-BR" sz="2400" b="1" dirty="0" smtClean="0"/>
              <a:t>das serras e </a:t>
            </a:r>
            <a:r>
              <a:rPr lang="pt-BR" sz="2400" b="1" dirty="0" smtClean="0"/>
              <a:t>áreas naturais das bacias hidrográficas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362761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0"/>
            <a:ext cx="4896544" cy="6841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715059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pt-BR" sz="4800" dirty="0" smtClean="0"/>
              <a:t>TECA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pt-BR" sz="4800" dirty="0" err="1" smtClean="0"/>
              <a:t>Email</a:t>
            </a:r>
            <a:r>
              <a:rPr lang="pt-BR" sz="4800" dirty="0" smtClean="0"/>
              <a:t>: </a:t>
            </a:r>
            <a:r>
              <a:rPr lang="pt-BR" sz="4800" dirty="0" smtClean="0">
                <a:hlinkClick r:id="rId2"/>
              </a:rPr>
              <a:t>tespca@gmail.com</a:t>
            </a:r>
            <a:endParaRPr lang="pt-BR" sz="4800" dirty="0" smtClean="0"/>
          </a:p>
          <a:p>
            <a:pPr marL="0" indent="0" algn="ctr">
              <a:lnSpc>
                <a:spcPct val="150000"/>
              </a:lnSpc>
              <a:buNone/>
            </a:pPr>
            <a:r>
              <a:rPr lang="pt-BR" sz="4800" dirty="0" smtClean="0"/>
              <a:t>Telefone: 98679-2357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4072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</TotalTime>
  <Words>971</Words>
  <Application>Microsoft Office PowerPoint</Application>
  <PresentationFormat>Apresentação na tela (4:3)</PresentationFormat>
  <Paragraphs>109</Paragraphs>
  <Slides>65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65</vt:i4>
      </vt:variant>
    </vt:vector>
  </HeadingPairs>
  <TitlesOfParts>
    <vt:vector size="6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Denúncia – 18/8/2018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Moção do CODEMA de Brumadinho aprovado pelo COPAM 29 de julho de 2011</vt:lpstr>
      <vt:lpstr>Solicitações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A atividade mineral é considerada de utilidade pública pelo Decreto-Lei 3.365/41 (art. 5º)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pc</dc:creator>
  <cp:lastModifiedBy>Maria Teca</cp:lastModifiedBy>
  <cp:revision>101</cp:revision>
  <dcterms:created xsi:type="dcterms:W3CDTF">2016-06-28T09:02:16Z</dcterms:created>
  <dcterms:modified xsi:type="dcterms:W3CDTF">2019-03-19T14:00:58Z</dcterms:modified>
</cp:coreProperties>
</file>