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embeddings/oleObject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70" r:id="rId1"/>
  </p:sldMasterIdLst>
  <p:notesMasterIdLst>
    <p:notesMasterId r:id="rId76"/>
  </p:notesMasterIdLst>
  <p:handoutMasterIdLst>
    <p:handoutMasterId r:id="rId77"/>
  </p:handoutMasterIdLst>
  <p:sldIdLst>
    <p:sldId id="1170" r:id="rId2"/>
    <p:sldId id="1287" r:id="rId3"/>
    <p:sldId id="1288" r:id="rId4"/>
    <p:sldId id="1289" r:id="rId5"/>
    <p:sldId id="1222" r:id="rId6"/>
    <p:sldId id="1286" r:id="rId7"/>
    <p:sldId id="1237" r:id="rId8"/>
    <p:sldId id="1134" r:id="rId9"/>
    <p:sldId id="1277" r:id="rId10"/>
    <p:sldId id="1275" r:id="rId11"/>
    <p:sldId id="1309" r:id="rId12"/>
    <p:sldId id="1404" r:id="rId13"/>
    <p:sldId id="1403" r:id="rId14"/>
    <p:sldId id="1405" r:id="rId15"/>
    <p:sldId id="1291" r:id="rId16"/>
    <p:sldId id="1297" r:id="rId17"/>
    <p:sldId id="1301" r:id="rId18"/>
    <p:sldId id="1299" r:id="rId19"/>
    <p:sldId id="1314" r:id="rId20"/>
    <p:sldId id="1312" r:id="rId21"/>
    <p:sldId id="1313" r:id="rId22"/>
    <p:sldId id="1315" r:id="rId23"/>
    <p:sldId id="1318" r:id="rId24"/>
    <p:sldId id="1332" r:id="rId25"/>
    <p:sldId id="1322" r:id="rId26"/>
    <p:sldId id="1324" r:id="rId27"/>
    <p:sldId id="1325" r:id="rId28"/>
    <p:sldId id="1328" r:id="rId29"/>
    <p:sldId id="1329" r:id="rId30"/>
    <p:sldId id="1337" r:id="rId31"/>
    <p:sldId id="1338" r:id="rId32"/>
    <p:sldId id="1339" r:id="rId33"/>
    <p:sldId id="1340" r:id="rId34"/>
    <p:sldId id="1341" r:id="rId35"/>
    <p:sldId id="1135" r:id="rId36"/>
    <p:sldId id="1345" r:id="rId37"/>
    <p:sldId id="1344" r:id="rId38"/>
    <p:sldId id="1346" r:id="rId39"/>
    <p:sldId id="1347" r:id="rId40"/>
    <p:sldId id="1348" r:id="rId41"/>
    <p:sldId id="1383" r:id="rId42"/>
    <p:sldId id="1384" r:id="rId43"/>
    <p:sldId id="1350" r:id="rId44"/>
    <p:sldId id="1351" r:id="rId45"/>
    <p:sldId id="1352" r:id="rId46"/>
    <p:sldId id="1354" r:id="rId47"/>
    <p:sldId id="1406" r:id="rId48"/>
    <p:sldId id="1353" r:id="rId49"/>
    <p:sldId id="1355" r:id="rId50"/>
    <p:sldId id="1356" r:id="rId51"/>
    <p:sldId id="1357" r:id="rId52"/>
    <p:sldId id="1358" r:id="rId53"/>
    <p:sldId id="1364" r:id="rId54"/>
    <p:sldId id="1367" r:id="rId55"/>
    <p:sldId id="1368" r:id="rId56"/>
    <p:sldId id="1366" r:id="rId57"/>
    <p:sldId id="1365" r:id="rId58"/>
    <p:sldId id="1363" r:id="rId59"/>
    <p:sldId id="1362" r:id="rId60"/>
    <p:sldId id="1393" r:id="rId61"/>
    <p:sldId id="1361" r:id="rId62"/>
    <p:sldId id="1394" r:id="rId63"/>
    <p:sldId id="1360" r:id="rId64"/>
    <p:sldId id="1359" r:id="rId65"/>
    <p:sldId id="1400" r:id="rId66"/>
    <p:sldId id="1395" r:id="rId67"/>
    <p:sldId id="1396" r:id="rId68"/>
    <p:sldId id="1397" r:id="rId69"/>
    <p:sldId id="1401" r:id="rId70"/>
    <p:sldId id="1392" r:id="rId71"/>
    <p:sldId id="1407" r:id="rId72"/>
    <p:sldId id="1169" r:id="rId73"/>
    <p:sldId id="1402" r:id="rId74"/>
    <p:sldId id="1171" r:id="rId75"/>
  </p:sldIdLst>
  <p:sldSz cx="9906000" cy="6858000" type="A4"/>
  <p:notesSz cx="6858000" cy="97107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b="1" kern="1200">
        <a:solidFill>
          <a:srgbClr val="FF0000"/>
        </a:solidFill>
        <a:latin typeface="Times New Roman" pitchFamily="18" charset="0"/>
        <a:ea typeface="MS PGothic" pitchFamily="34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360D3AEB-985B-7C46-AA18-28A3C82E6421}">
          <p14:sldIdLst>
            <p14:sldId id="1170"/>
            <p14:sldId id="1287"/>
            <p14:sldId id="1288"/>
            <p14:sldId id="1289"/>
            <p14:sldId id="1222"/>
            <p14:sldId id="1286"/>
            <p14:sldId id="1237"/>
            <p14:sldId id="1134"/>
            <p14:sldId id="1277"/>
            <p14:sldId id="1275"/>
            <p14:sldId id="1309"/>
            <p14:sldId id="1404"/>
            <p14:sldId id="1403"/>
            <p14:sldId id="1405"/>
            <p14:sldId id="1291"/>
            <p14:sldId id="1297"/>
            <p14:sldId id="1301"/>
            <p14:sldId id="1299"/>
            <p14:sldId id="1314"/>
            <p14:sldId id="1312"/>
            <p14:sldId id="1313"/>
            <p14:sldId id="1315"/>
            <p14:sldId id="1318"/>
            <p14:sldId id="1332"/>
            <p14:sldId id="1322"/>
            <p14:sldId id="1324"/>
            <p14:sldId id="1325"/>
            <p14:sldId id="1328"/>
            <p14:sldId id="1329"/>
            <p14:sldId id="1337"/>
            <p14:sldId id="1338"/>
            <p14:sldId id="1339"/>
            <p14:sldId id="1340"/>
            <p14:sldId id="1341"/>
            <p14:sldId id="1135"/>
            <p14:sldId id="1345"/>
            <p14:sldId id="1344"/>
            <p14:sldId id="1346"/>
            <p14:sldId id="1347"/>
            <p14:sldId id="1348"/>
            <p14:sldId id="1383"/>
            <p14:sldId id="1384"/>
            <p14:sldId id="1350"/>
            <p14:sldId id="1351"/>
            <p14:sldId id="1352"/>
            <p14:sldId id="1354"/>
            <p14:sldId id="1406"/>
            <p14:sldId id="1353"/>
            <p14:sldId id="1355"/>
            <p14:sldId id="1356"/>
            <p14:sldId id="1357"/>
            <p14:sldId id="1358"/>
            <p14:sldId id="1364"/>
            <p14:sldId id="1367"/>
            <p14:sldId id="1368"/>
            <p14:sldId id="1366"/>
            <p14:sldId id="1365"/>
            <p14:sldId id="1363"/>
            <p14:sldId id="1362"/>
            <p14:sldId id="1393"/>
            <p14:sldId id="1361"/>
            <p14:sldId id="1394"/>
            <p14:sldId id="1360"/>
            <p14:sldId id="1359"/>
            <p14:sldId id="1400"/>
            <p14:sldId id="1395"/>
            <p14:sldId id="1396"/>
            <p14:sldId id="1397"/>
            <p14:sldId id="1401"/>
            <p14:sldId id="1392"/>
            <p14:sldId id="1407"/>
            <p14:sldId id="1169"/>
            <p14:sldId id="1402"/>
            <p14:sldId id="1171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544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05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ia Eulalia Alvarenga de Azevedo Meira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0000"/>
    <a:srgbClr val="92D050"/>
    <a:srgbClr val="CC0000"/>
    <a:srgbClr val="334F15"/>
    <a:srgbClr val="FFFF00"/>
    <a:srgbClr val="0000FF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Estilo Médio 1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46F890A9-2807-4EBB-B81D-B2AA78EC7F39}" styleName="Estilo Escuro 2 - Ênfase 5/Ênfas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Estilo Claro 3 - Ênfas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845" autoAdjust="0"/>
  </p:normalViewPr>
  <p:slideViewPr>
    <p:cSldViewPr>
      <p:cViewPr varScale="1">
        <p:scale>
          <a:sx n="70" d="100"/>
          <a:sy n="70" d="100"/>
        </p:scale>
        <p:origin x="-1592" y="-104"/>
      </p:cViewPr>
      <p:guideLst>
        <p:guide orient="horz" pos="2544"/>
        <p:guide pos="3120"/>
      </p:guideLst>
    </p:cSldViewPr>
  </p:slideViewPr>
  <p:outlineViewPr>
    <p:cViewPr>
      <p:scale>
        <a:sx n="75" d="100"/>
        <a:sy n="7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864" y="1038"/>
      </p:cViewPr>
      <p:guideLst>
        <p:guide orient="horz" pos="305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80" Type="http://schemas.openxmlformats.org/officeDocument/2006/relationships/presProps" Target="presProps.xml"/><Relationship Id="rId81" Type="http://schemas.openxmlformats.org/officeDocument/2006/relationships/viewProps" Target="viewProps.xml"/><Relationship Id="rId82" Type="http://schemas.openxmlformats.org/officeDocument/2006/relationships/theme" Target="theme/theme1.xml"/><Relationship Id="rId83" Type="http://schemas.openxmlformats.org/officeDocument/2006/relationships/tableStyles" Target="tableStyles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notesMaster" Target="notesMasters/notesMaster1.xml"/><Relationship Id="rId77" Type="http://schemas.openxmlformats.org/officeDocument/2006/relationships/handoutMaster" Target="handoutMasters/handoutMaster1.xml"/><Relationship Id="rId78" Type="http://schemas.openxmlformats.org/officeDocument/2006/relationships/printerSettings" Target="printerSettings/printerSettings1.bin"/><Relationship Id="rId79" Type="http://schemas.openxmlformats.org/officeDocument/2006/relationships/commentAuthors" Target="commentAuthor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algn="l" defTabSz="94297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algn="r" defTabSz="94297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24963"/>
            <a:ext cx="2970213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algn="l" defTabSz="94297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224963"/>
            <a:ext cx="2970212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algn="r" defTabSz="942975" eaLnBrk="0" hangingPunct="0">
              <a:defRPr sz="1200"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CFF1856-368E-4B06-9637-7C5329FCFF9A}" type="slidenum">
              <a:rPr lang="pt-BR"/>
              <a:pPr>
                <a:defRPr/>
              </a:pPr>
              <a:t>‹Nr.›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20489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algn="l" defTabSz="94297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algn="r" defTabSz="94297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00100" y="728663"/>
            <a:ext cx="5257800" cy="3641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611688"/>
            <a:ext cx="5029200" cy="43703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24963"/>
            <a:ext cx="2970213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algn="l" defTabSz="94297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224963"/>
            <a:ext cx="2970212" cy="485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algn="r" defTabSz="942975" eaLnBrk="0" hangingPunct="0">
              <a:defRPr sz="1200"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AA34206-76AA-41CE-BCA0-8DB2F4DAEF70}" type="slidenum">
              <a:rPr lang="pt-BR"/>
              <a:pPr>
                <a:defRPr/>
              </a:pPr>
              <a:t>‹Nr.›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433998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38847" y="1295401"/>
            <a:ext cx="7028307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3165" y="1524000"/>
            <a:ext cx="7039671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3165" y="3299013"/>
            <a:ext cx="7039672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276F9-8DC0-3740-80E3-A1F50C6770C5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A8578-120E-CF46-B62D-A6E53F32DC41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3834" y="3352802"/>
            <a:ext cx="9118335" cy="1470025"/>
          </a:xfrm>
        </p:spPr>
        <p:txBody>
          <a:bodyPr/>
          <a:lstStyle/>
          <a:p>
            <a:r>
              <a:rPr lang="en-US" smtClean="0"/>
              <a:t>Clic para editar título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3834" y="4771030"/>
            <a:ext cx="911833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412B-E361-DC41-A394-FF4329CB5FA0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401895" y="363538"/>
            <a:ext cx="910221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Arrastre la imagen al marcador de posición o haga clic en el icono para agregar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049" y="2403145"/>
            <a:ext cx="872794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5049" y="3736006"/>
            <a:ext cx="872794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4977F-0827-DB49-A295-68F4D2E27FE0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048" y="107576"/>
            <a:ext cx="8712466" cy="1336956"/>
          </a:xfrm>
        </p:spPr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5048" y="1600201"/>
            <a:ext cx="416052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6994" y="1600201"/>
            <a:ext cx="416052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215E7-5BD8-A048-B8BE-DE8C8AA0A375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047" y="107576"/>
            <a:ext cx="871246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5047" y="1453225"/>
            <a:ext cx="416052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5047" y="2347416"/>
            <a:ext cx="416052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6993" y="1453225"/>
            <a:ext cx="416052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6993" y="2347416"/>
            <a:ext cx="416052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DA9D3-911E-0E45-BF1D-6DBF49A502A7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1337-B2C6-0740-A02D-6B569C3545B4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C79F1-D444-A047-A09F-E1666500EF45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49" y="611872"/>
            <a:ext cx="416052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8059" y="368300"/>
            <a:ext cx="416052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7849" y="1787856"/>
            <a:ext cx="416052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BD37-FA2E-744F-948F-A511C18ED8A1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48" y="611872"/>
            <a:ext cx="4419507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7848" y="1787856"/>
            <a:ext cx="4419507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7598-B677-E149-A412-5103A33951CA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514835" y="359393"/>
            <a:ext cx="39624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Arrastre la imagen al marcador de posición o haga clic en el icono para agregar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D8388-58D0-FF41-B535-AD13953132E8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3941" y="368301"/>
            <a:ext cx="1651000" cy="5575300"/>
          </a:xfrm>
        </p:spPr>
        <p:txBody>
          <a:bodyPr vert="eaVert"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5047" y="368301"/>
            <a:ext cx="7247203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DC207-A7DE-3F4B-B9C0-BBE2A202D31C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350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5048" y="107576"/>
            <a:ext cx="871246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5048" y="1600201"/>
            <a:ext cx="871246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8988" y="6275669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CB4AFD0-3A41-5C4C-A9D6-A26877A1A62A}" type="datetime1">
              <a:rPr lang="pt-BR" smtClean="0"/>
              <a:t>11/06/17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6497" y="6275669"/>
            <a:ext cx="52443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56065" y="6275669"/>
            <a:ext cx="1073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EF1B5F87-A344-9449-8638-0B81B6E4969B}" type="slidenum">
              <a:rPr lang="es-ES" smtClean="0"/>
              <a:t>‹Nr.›</a:t>
            </a:fld>
            <a:endParaRPr lang="es-ES" dirty="0"/>
          </a:p>
        </p:txBody>
      </p:sp>
      <p:sp>
        <p:nvSpPr>
          <p:cNvPr id="7" name="16 Rectángulo"/>
          <p:cNvSpPr/>
          <p:nvPr userDrawn="1"/>
        </p:nvSpPr>
        <p:spPr bwMode="auto">
          <a:xfrm>
            <a:off x="-15875" y="-65088"/>
            <a:ext cx="10239375" cy="7072313"/>
          </a:xfrm>
          <a:prstGeom prst="rect">
            <a:avLst/>
          </a:prstGeom>
          <a:solidFill>
            <a:schemeClr val="bg2">
              <a:lumMod val="85000"/>
              <a:lumOff val="15000"/>
            </a:schemeClr>
          </a:solidFill>
          <a:ln w="12700" cap="sq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endParaRPr lang="es-EC" dirty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55" r:id="rId13"/>
    <p:sldLayoutId id="2147483683" r:id="rId14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hyperlink" Target="http://abbaconsultoriatreinamento.com.br/index.php/artigos/noticias-4/105-emissao-de-debentures-para-estados-e-municipios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hyperlink" Target="http://abbaconsultoriatreinamento.com.br/index.php/artigos/noticias-4/105-emissao-de-debentures-para-estados-e-municipio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emf"/><Relationship Id="rId3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package" Target="../embeddings/Documento_de_Microsoft_Word1.docx"/><Relationship Id="rId5" Type="http://schemas.openxmlformats.org/officeDocument/2006/relationships/image" Target="../media/image24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5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6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7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8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8OTOor5lxGDTW9Ma2diYnd1VE0/view?pli=1" TargetMode="Externa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2C5anVcaxp5SVVEOXhlNWlOdDQ/edit?pli=1" TargetMode="Externa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9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0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2C5anVcaxp5M3A0dzRqcUlYY3M/edit?pli=1" TargetMode="Externa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8OTOor5lxGDTTRTTzJoLWxPajA/view?pli=1" TargetMode="Externa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8OTOor5lxGDeFlVX2Y4MlIzekE/view?pli=1" TargetMode="Externa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2C5anVcaxp5eXFhTXl5VHhGaTA/edit?pli=1" TargetMode="Externa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8OTOor5lxGDV21QanBfSkItejA/view?pli=1" TargetMode="Externa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rive.google.com/file/d/0B8OTOor5lxGDbjNVM1NQSDVBQlk/view?pli=1" TargetMode="Externa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1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://tvcamarabh.overseebrasil.com.br/video/?m=170&amp;id=6505" TargetMode="External"/><Relationship Id="rId3" Type="http://schemas.openxmlformats.org/officeDocument/2006/relationships/image" Target="../media/image32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6497" y="6237312"/>
            <a:ext cx="9619503" cy="432048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pt-BR" sz="1600" dirty="0" smtClean="0"/>
              <a:t>Eulália </a:t>
            </a:r>
            <a:r>
              <a:rPr lang="pt-BR" sz="1600" dirty="0"/>
              <a:t>Alvarenga</a:t>
            </a:r>
          </a:p>
        </p:txBody>
      </p:sp>
      <p:pic>
        <p:nvPicPr>
          <p:cNvPr id="3075" name="Picture 7" descr="Vista Geral BH 2#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r="1666"/>
          <a:stretch>
            <a:fillRect/>
          </a:stretch>
        </p:blipFill>
        <p:spPr bwMode="auto">
          <a:xfrm>
            <a:off x="272480" y="476672"/>
            <a:ext cx="9906000" cy="284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10"/>
          <p:cNvSpPr txBox="1">
            <a:spLocks noChangeArrowheads="1"/>
          </p:cNvSpPr>
          <p:nvPr/>
        </p:nvSpPr>
        <p:spPr bwMode="auto">
          <a:xfrm>
            <a:off x="632520" y="3429000"/>
            <a:ext cx="8902005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360000" algn="ctr">
              <a:spcBef>
                <a:spcPts val="0"/>
              </a:spcBef>
            </a:pPr>
            <a:r>
              <a:rPr lang="pt-BR" dirty="0" smtClean="0">
                <a:latin typeface="Arial"/>
                <a:cs typeface="Arial"/>
              </a:rPr>
              <a:t>CPI - PBH </a:t>
            </a:r>
            <a:r>
              <a:rPr lang="pt-BR" dirty="0">
                <a:latin typeface="Arial"/>
                <a:cs typeface="Arial"/>
              </a:rPr>
              <a:t>ATIVOS S/</a:t>
            </a:r>
            <a:r>
              <a:rPr lang="pt-BR" dirty="0" smtClean="0">
                <a:latin typeface="Arial"/>
                <a:cs typeface="Arial"/>
              </a:rPr>
              <a:t>A – CÂMARA MUNICIPAL DE BELO HORIZONTE</a:t>
            </a:r>
          </a:p>
          <a:p>
            <a:pPr marL="360000" algn="ctr">
              <a:spcBef>
                <a:spcPts val="0"/>
              </a:spcBef>
            </a:pPr>
            <a:endParaRPr lang="pt-BR" dirty="0">
              <a:latin typeface="Arial"/>
              <a:cs typeface="Arial"/>
            </a:endParaRPr>
          </a:p>
          <a:p>
            <a:pPr algn="ctr">
              <a:spcBef>
                <a:spcPct val="50000"/>
              </a:spcBef>
            </a:pPr>
            <a:r>
              <a:rPr lang="pt-BR" b="1" dirty="0" smtClean="0">
                <a:solidFill>
                  <a:schemeClr val="tx2"/>
                </a:solidFill>
                <a:latin typeface="Arial"/>
                <a:cs typeface="Arial"/>
              </a:rPr>
              <a:t>Belo Horizonte </a:t>
            </a:r>
            <a:r>
              <a:rPr lang="pt-BR" dirty="0" smtClean="0">
                <a:solidFill>
                  <a:schemeClr val="tx2"/>
                </a:solidFill>
                <a:latin typeface="Arial"/>
                <a:cs typeface="Arial"/>
              </a:rPr>
              <a:t>12</a:t>
            </a:r>
            <a:r>
              <a:rPr lang="pt-BR" b="1" dirty="0" smtClean="0">
                <a:solidFill>
                  <a:schemeClr val="tx2"/>
                </a:solidFill>
                <a:latin typeface="Arial"/>
                <a:cs typeface="Arial"/>
              </a:rPr>
              <a:t>-06-</a:t>
            </a:r>
            <a:r>
              <a:rPr lang="es-ES_tradnl" b="1" dirty="0" smtClean="0">
                <a:solidFill>
                  <a:schemeClr val="tx2"/>
                </a:solidFill>
                <a:latin typeface="Arial"/>
                <a:cs typeface="Arial"/>
              </a:rPr>
              <a:t>2017</a:t>
            </a:r>
          </a:p>
          <a:p>
            <a:pPr algn="ctr">
              <a:spcBef>
                <a:spcPct val="50000"/>
              </a:spcBef>
            </a:pPr>
            <a:r>
              <a:rPr lang="pt-BR" sz="1800" dirty="0" smtClean="0">
                <a:solidFill>
                  <a:schemeClr val="tx2"/>
                </a:solidFill>
                <a:latin typeface="Arial"/>
                <a:cs typeface="Arial"/>
              </a:rPr>
              <a:t>Depoimento</a:t>
            </a:r>
            <a:r>
              <a:rPr lang="es-ES_tradnl" sz="1800" dirty="0" smtClean="0">
                <a:solidFill>
                  <a:schemeClr val="tx2"/>
                </a:solidFill>
                <a:latin typeface="Arial"/>
                <a:cs typeface="Arial"/>
              </a:rPr>
              <a:t> de M. </a:t>
            </a:r>
            <a:r>
              <a:rPr lang="es-ES_tradnl" sz="1800" dirty="0">
                <a:solidFill>
                  <a:schemeClr val="tx2"/>
                </a:solidFill>
                <a:latin typeface="Arial"/>
                <a:cs typeface="Arial"/>
              </a:rPr>
              <a:t>E</a:t>
            </a:r>
            <a:r>
              <a:rPr lang="es-ES_tradnl" sz="1800" dirty="0" smtClean="0">
                <a:solidFill>
                  <a:schemeClr val="tx2"/>
                </a:solidFill>
                <a:latin typeface="Arial"/>
                <a:cs typeface="Arial"/>
              </a:rPr>
              <a:t>ulália </a:t>
            </a:r>
            <a:r>
              <a:rPr lang="es-ES_tradnl" sz="1800" dirty="0">
                <a:solidFill>
                  <a:schemeClr val="tx2"/>
                </a:solidFill>
                <a:latin typeface="Arial"/>
                <a:cs typeface="Arial"/>
              </a:rPr>
              <a:t>A</a:t>
            </a:r>
            <a:r>
              <a:rPr lang="es-ES_tradnl" sz="1800" dirty="0" smtClean="0">
                <a:solidFill>
                  <a:schemeClr val="tx2"/>
                </a:solidFill>
                <a:latin typeface="Arial"/>
                <a:cs typeface="Arial"/>
              </a:rPr>
              <a:t>lvarenga de A. Meira</a:t>
            </a:r>
            <a:endParaRPr lang="es-ES_tradnl" sz="1800" b="1" dirty="0" smtClean="0">
              <a:solidFill>
                <a:schemeClr val="tx2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239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476672"/>
            <a:ext cx="92734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008000"/>
                </a:solidFill>
              </a:rPr>
              <a:t>1-POR QUE ESTUDAR AS ATIVIDADES DA PBH ATIVOS S/A?</a:t>
            </a:r>
            <a:r>
              <a:rPr lang="pt-BR" dirty="0"/>
              <a:t> </a:t>
            </a:r>
            <a:endParaRPr lang="pt-BR" dirty="0" smtClean="0"/>
          </a:p>
          <a:p>
            <a:r>
              <a:rPr lang="pt-BR" sz="2000" dirty="0" smtClean="0">
                <a:solidFill>
                  <a:srgbClr val="008000"/>
                </a:solidFill>
              </a:rPr>
              <a:t>1.1 </a:t>
            </a:r>
            <a:r>
              <a:rPr lang="pt-BR" sz="2000" dirty="0">
                <a:solidFill>
                  <a:srgbClr val="008000"/>
                </a:solidFill>
              </a:rPr>
              <a:t>– Apresentação da Execução Orçamentária </a:t>
            </a:r>
            <a:r>
              <a:rPr lang="pt-BR" sz="2000" dirty="0" smtClean="0">
                <a:solidFill>
                  <a:srgbClr val="008000"/>
                </a:solidFill>
              </a:rPr>
              <a:t>pela Sec. de Planejamento - </a:t>
            </a:r>
            <a:r>
              <a:rPr lang="pt-BR" sz="2000" dirty="0">
                <a:solidFill>
                  <a:srgbClr val="008000"/>
                </a:solidFill>
              </a:rPr>
              <a:t>Câmara Municipal </a:t>
            </a:r>
            <a:r>
              <a:rPr lang="pt-BR" sz="2000" dirty="0" smtClean="0">
                <a:solidFill>
                  <a:srgbClr val="008000"/>
                </a:solidFill>
              </a:rPr>
              <a:t>em 06</a:t>
            </a:r>
            <a:r>
              <a:rPr lang="pt-BR" sz="2000" dirty="0">
                <a:solidFill>
                  <a:srgbClr val="008000"/>
                </a:solidFill>
              </a:rPr>
              <a:t>-04-</a:t>
            </a:r>
            <a:r>
              <a:rPr lang="pt-BR" sz="2000" dirty="0" smtClean="0">
                <a:solidFill>
                  <a:srgbClr val="008000"/>
                </a:solidFill>
              </a:rPr>
              <a:t>2014</a:t>
            </a:r>
            <a:endParaRPr lang="pt-BR" sz="2000" dirty="0">
              <a:solidFill>
                <a:srgbClr val="008000"/>
              </a:solidFill>
            </a:endParaRPr>
          </a:p>
          <a:p>
            <a:endParaRPr lang="pt-BR" dirty="0"/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pic>
        <p:nvPicPr>
          <p:cNvPr id="5" name="Imagen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712" y="2348880"/>
            <a:ext cx="5290403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09966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476672"/>
            <a:ext cx="927348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008000"/>
                </a:solidFill>
              </a:rPr>
              <a:t>1-POR QUE ESTUDAR AS ATIVIDADES DA PBH ATIVOS S/A?</a:t>
            </a:r>
          </a:p>
          <a:p>
            <a:r>
              <a:rPr lang="pt-BR" dirty="0" smtClean="0"/>
              <a:t> </a:t>
            </a:r>
            <a:r>
              <a:rPr lang="pt-BR" sz="2000" dirty="0">
                <a:solidFill>
                  <a:srgbClr val="008000"/>
                </a:solidFill>
              </a:rPr>
              <a:t>1.1 – Apresentação da Execução </a:t>
            </a:r>
            <a:r>
              <a:rPr lang="pt-BR" sz="2000" dirty="0" smtClean="0">
                <a:solidFill>
                  <a:srgbClr val="008000"/>
                </a:solidFill>
              </a:rPr>
              <a:t>Orçamentária, pela Sec. Planejamento - Câmara </a:t>
            </a:r>
            <a:r>
              <a:rPr lang="pt-BR" sz="2000" dirty="0">
                <a:solidFill>
                  <a:srgbClr val="008000"/>
                </a:solidFill>
              </a:rPr>
              <a:t>Municipal </a:t>
            </a:r>
            <a:r>
              <a:rPr lang="pt-BR" sz="2000" dirty="0" smtClean="0">
                <a:solidFill>
                  <a:srgbClr val="008000"/>
                </a:solidFill>
              </a:rPr>
              <a:t>em 06</a:t>
            </a:r>
            <a:r>
              <a:rPr lang="pt-BR" sz="2000" dirty="0">
                <a:solidFill>
                  <a:srgbClr val="008000"/>
                </a:solidFill>
              </a:rPr>
              <a:t>-04-</a:t>
            </a:r>
            <a:r>
              <a:rPr lang="pt-BR" sz="2000" dirty="0" smtClean="0">
                <a:solidFill>
                  <a:srgbClr val="008000"/>
                </a:solidFill>
              </a:rPr>
              <a:t>2014</a:t>
            </a:r>
            <a:endParaRPr lang="pt-BR" sz="2000" dirty="0">
              <a:solidFill>
                <a:srgbClr val="008000"/>
              </a:solidFill>
            </a:endParaRPr>
          </a:p>
          <a:p>
            <a:endParaRPr lang="pt-BR" dirty="0"/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pic>
        <p:nvPicPr>
          <p:cNvPr id="6" name="Imagen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592" y="1700808"/>
            <a:ext cx="7416824" cy="4536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85541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56824" y="836555"/>
            <a:ext cx="927348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800" dirty="0" smtClean="0">
                <a:solidFill>
                  <a:srgbClr val="008000"/>
                </a:solidFill>
              </a:rPr>
              <a:t>1.</a:t>
            </a:r>
            <a:r>
              <a:rPr lang="pt-BR" sz="1800" dirty="0" smtClean="0">
                <a:solidFill>
                  <a:srgbClr val="008000"/>
                </a:solidFill>
              </a:rPr>
              <a:t>2 </a:t>
            </a:r>
            <a:r>
              <a:rPr lang="pt-BR" sz="1800" dirty="0">
                <a:solidFill>
                  <a:srgbClr val="008000"/>
                </a:solidFill>
              </a:rPr>
              <a:t>- CONVITE </a:t>
            </a:r>
            <a:r>
              <a:rPr lang="pt-BR" sz="1800" dirty="0" smtClean="0">
                <a:solidFill>
                  <a:srgbClr val="008000"/>
                </a:solidFill>
              </a:rPr>
              <a:t>DO MOVIMENTO </a:t>
            </a:r>
            <a:r>
              <a:rPr lang="pt-BR" sz="1800" dirty="0">
                <a:solidFill>
                  <a:srgbClr val="008000"/>
                </a:solidFill>
              </a:rPr>
              <a:t>‘CIDADE QUE </a:t>
            </a:r>
            <a:r>
              <a:rPr lang="pt-BR" sz="1800" dirty="0" smtClean="0">
                <a:solidFill>
                  <a:srgbClr val="008000"/>
                </a:solidFill>
              </a:rPr>
              <a:t>QUEREMOS  - Palestra 24-09-15 -AUDITÓRIO </a:t>
            </a:r>
            <a:r>
              <a:rPr lang="pt-BR" sz="1800" dirty="0">
                <a:solidFill>
                  <a:srgbClr val="008000"/>
                </a:solidFill>
              </a:rPr>
              <a:t>DA FACULDADE DE ARQUITETURA DA UFMG</a:t>
            </a:r>
          </a:p>
          <a:p>
            <a:r>
              <a:rPr lang="pt-BR" sz="1800" dirty="0">
                <a:solidFill>
                  <a:srgbClr val="008000"/>
                </a:solidFill>
              </a:rPr>
              <a:t> </a:t>
            </a:r>
          </a:p>
          <a:p>
            <a:endParaRPr lang="pt-BR" dirty="0"/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pic>
        <p:nvPicPr>
          <p:cNvPr id="5" name="Imagen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688" y="2204864"/>
            <a:ext cx="5616624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8395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52600" y="476672"/>
            <a:ext cx="85534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1400" dirty="0">
              <a:solidFill>
                <a:schemeClr val="tx1"/>
              </a:solidFill>
            </a:endParaRPr>
          </a:p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76536" y="1196752"/>
            <a:ext cx="9129464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pt-BR" b="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pt-BR" b="0" dirty="0">
                <a:solidFill>
                  <a:srgbClr val="000000"/>
                </a:solidFill>
              </a:rPr>
              <a:t> </a:t>
            </a:r>
          </a:p>
          <a:p>
            <a:pPr>
              <a:lnSpc>
                <a:spcPct val="120000"/>
              </a:lnSpc>
            </a:pPr>
            <a:r>
              <a:rPr lang="pt-BR" b="0" dirty="0" smtClean="0">
                <a:solidFill>
                  <a:srgbClr val="000000"/>
                </a:solidFill>
              </a:rPr>
              <a:t> </a:t>
            </a:r>
            <a:endParaRPr lang="es-ES" b="0" dirty="0">
              <a:solidFill>
                <a:srgbClr val="0000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48544" y="865744"/>
            <a:ext cx="84969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2- O MODELO PARA O BRASIL – E A IMPORTÂNCIA DESSA CPI</a:t>
            </a:r>
            <a:endParaRPr lang="pt-BR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704528" y="2060849"/>
            <a:ext cx="871296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s-ES_tradnl" sz="2000" dirty="0">
                <a:solidFill>
                  <a:srgbClr val="000000"/>
                </a:solidFill>
              </a:rPr>
              <a:t> </a:t>
            </a:r>
            <a:endParaRPr lang="pt-BR" sz="2000" dirty="0">
              <a:solidFill>
                <a:srgbClr val="000000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920552" y="2307412"/>
            <a:ext cx="85689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-As politicas públicas implementadas com a criação de empresas como a PBH Ativos S/A são orientadas por organizações supranacionais com propósito de direcionar recursos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públicos.</a:t>
            </a:r>
            <a:endParaRPr lang="pt-BR" dirty="0">
              <a:latin typeface="Arial"/>
              <a:cs typeface="Arial"/>
            </a:endParaRPr>
          </a:p>
          <a:p>
            <a:pPr algn="just"/>
            <a:endParaRPr lang="pt-BR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- Implementar o modelo e promover de maneira rápida a privatização de bens públicos, o Prefeito Márcio Lacerda enviou, em 09/02/2010, mensagem  à Câmara Municipal de Belo Horizonte solicitando a criação da PBH Ativos S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/A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. O  projeto tramitou na Câmara Municipal = número PL  1002/2010  =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 Lei 10.003/2010</a:t>
            </a:r>
          </a:p>
        </p:txBody>
      </p:sp>
    </p:spTree>
    <p:extLst>
      <p:ext uri="{BB962C8B-B14F-4D97-AF65-F5344CB8AC3E}">
        <p14:creationId xmlns:p14="http://schemas.microsoft.com/office/powerpoint/2010/main" val="36499195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476672"/>
            <a:ext cx="920147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008000"/>
                </a:solidFill>
              </a:rPr>
              <a:t>O MODELO</a:t>
            </a:r>
          </a:p>
          <a:p>
            <a:pPr algn="ctr"/>
            <a:r>
              <a:rPr lang="es-ES_tradnl" sz="1400" u="sng" dirty="0" smtClean="0">
                <a:hlinkClick r:id="rId2"/>
              </a:rPr>
              <a:t>http</a:t>
            </a:r>
            <a:r>
              <a:rPr lang="es-ES_tradnl" sz="1400" u="sng" dirty="0">
                <a:hlinkClick r:id="rId2"/>
              </a:rPr>
              <a:t>://abbaconsultoriatreinamento.com.br/index.php/artigos/noticias-4/105-emissao-de-debentures-para-estados-e-</a:t>
            </a:r>
            <a:r>
              <a:rPr lang="es-ES_tradnl" sz="1400" u="sng" dirty="0" smtClean="0">
                <a:hlinkClick r:id="rId2"/>
              </a:rPr>
              <a:t>municipios</a:t>
            </a:r>
            <a:endParaRPr lang="es-ES_tradnl" sz="1400" u="sng" dirty="0" smtClean="0"/>
          </a:p>
          <a:p>
            <a:pPr algn="ctr"/>
            <a:endParaRPr lang="es-ES_tradnl" sz="1400" u="sng" dirty="0"/>
          </a:p>
          <a:p>
            <a:pPr algn="ctr"/>
            <a:r>
              <a:rPr lang="es-ES_tradnl" sz="1400" b="0" u="sng" dirty="0" smtClean="0">
                <a:solidFill>
                  <a:srgbClr val="008000"/>
                </a:solidFill>
              </a:rPr>
              <a:t>O Link foi retirado da internet – cópias  das telas</a:t>
            </a:r>
            <a:endParaRPr lang="pt-BR" sz="1400" b="0" dirty="0">
              <a:solidFill>
                <a:srgbClr val="008000"/>
              </a:solidFill>
            </a:endParaRPr>
          </a:p>
          <a:p>
            <a:pPr algn="ctr"/>
            <a:endParaRPr lang="pt-BR" sz="1400" dirty="0">
              <a:solidFill>
                <a:schemeClr val="tx1"/>
              </a:solidFill>
            </a:endParaRPr>
          </a:p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76536" y="1196752"/>
            <a:ext cx="9129464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pt-BR" b="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pt-BR" b="0" dirty="0">
                <a:solidFill>
                  <a:srgbClr val="000000"/>
                </a:solidFill>
              </a:rPr>
              <a:t> </a:t>
            </a:r>
          </a:p>
          <a:p>
            <a:pPr>
              <a:lnSpc>
                <a:spcPct val="120000"/>
              </a:lnSpc>
            </a:pPr>
            <a:r>
              <a:rPr lang="pt-BR" b="0" dirty="0" smtClean="0">
                <a:solidFill>
                  <a:srgbClr val="000000"/>
                </a:solidFill>
              </a:rPr>
              <a:t> </a:t>
            </a:r>
            <a:endParaRPr lang="es-ES" b="0" dirty="0">
              <a:solidFill>
                <a:srgbClr val="00000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48544" y="1052736"/>
            <a:ext cx="8856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/>
              <a:t>-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48544" y="1052736"/>
            <a:ext cx="849694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t-BR" sz="2000" dirty="0" smtClean="0">
                <a:solidFill>
                  <a:srgbClr val="000000"/>
                </a:solidFill>
              </a:rPr>
              <a:t>“</a:t>
            </a:r>
            <a:endParaRPr lang="pt-BR" sz="2000" dirty="0">
              <a:solidFill>
                <a:srgbClr val="0000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704528" y="1916833"/>
            <a:ext cx="892899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s-ES_tradnl" sz="2000" dirty="0" smtClean="0">
                <a:solidFill>
                  <a:srgbClr val="000000"/>
                </a:solidFill>
              </a:rPr>
              <a:t>“</a:t>
            </a:r>
            <a:r>
              <a:rPr lang="es-ES_tradnl" sz="2000" dirty="0" smtClean="0">
                <a:solidFill>
                  <a:srgbClr val="000000"/>
                </a:solidFill>
                <a:latin typeface="Arial"/>
                <a:cs typeface="Arial"/>
              </a:rPr>
              <a:t>O </a:t>
            </a:r>
            <a:r>
              <a:rPr lang="es-ES_tradnl" sz="2000" dirty="0">
                <a:solidFill>
                  <a:srgbClr val="000000"/>
                </a:solidFill>
                <a:latin typeface="Arial"/>
                <a:cs typeface="Arial"/>
              </a:rPr>
              <a:t>curso será </a:t>
            </a:r>
            <a:r>
              <a:rPr lang="es-ES_tradnl" sz="2000" dirty="0">
                <a:latin typeface="Arial"/>
                <a:cs typeface="Arial"/>
              </a:rPr>
              <a:t>ministrado pelo Professor Edson Ronaldo Nascimento, ex Presidente da PBH Ativos S.A </a:t>
            </a:r>
            <a:r>
              <a:rPr lang="es-ES_tradnl" sz="2000" dirty="0">
                <a:solidFill>
                  <a:srgbClr val="000000"/>
                </a:solidFill>
                <a:latin typeface="Arial"/>
                <a:cs typeface="Arial"/>
              </a:rPr>
              <a:t>e por profissionais da área do Direito que participaram dessas operações na cidade de Belo Horizonte.</a:t>
            </a:r>
            <a:br>
              <a:rPr lang="es-ES_tradnl" sz="2000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s-ES_tradnl" sz="2000" dirty="0">
                <a:solidFill>
                  <a:srgbClr val="000000"/>
                </a:solidFill>
                <a:latin typeface="Arial"/>
                <a:cs typeface="Arial"/>
              </a:rPr>
              <a:t>E você, vai ficar de fora ??</a:t>
            </a: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”</a:t>
            </a:r>
          </a:p>
          <a:p>
            <a:pPr algn="just">
              <a:lnSpc>
                <a:spcPct val="130000"/>
              </a:lnSpc>
            </a:pPr>
            <a:endParaRPr lang="es-E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“A emissão de debêntures como forma de financiamento por meio de antecipação de recebíveis da dívida ativa já é uma realidade no Brasil. Além dos Estados de São Paulo, Minas Gerais e Rio Grande do Sul, outros estados da federação também estão preparando suas emissões. </a:t>
            </a:r>
            <a:r>
              <a:rPr lang="pt-BR" sz="2000" dirty="0">
                <a:latin typeface="Arial"/>
                <a:cs typeface="Arial"/>
              </a:rPr>
              <a:t>A Prefeitura de Belo Horizonte foi a primeira capital do país a emitir debentures a mercado em um montante de R$ 230 milhões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  <a:r>
              <a:rPr lang="es-ES" sz="2000" dirty="0">
                <a:solidFill>
                  <a:srgbClr val="000000"/>
                </a:solidFill>
                <a:latin typeface="Arial"/>
                <a:cs typeface="Arial"/>
              </a:rPr>
              <a:t>”</a:t>
            </a: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s-ES_tradnl" sz="2000" dirty="0">
                <a:solidFill>
                  <a:srgbClr val="000000"/>
                </a:solidFill>
              </a:rPr>
              <a:t> 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303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52600" y="476672"/>
            <a:ext cx="85534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008000"/>
                </a:solidFill>
                <a:latin typeface="Arial"/>
                <a:cs typeface="Arial"/>
              </a:rPr>
              <a:t>VENDEM O MODELO</a:t>
            </a:r>
          </a:p>
          <a:p>
            <a:pPr algn="ctr"/>
            <a:r>
              <a:rPr lang="es-ES_tradnl" sz="1400" u="sng" dirty="0" smtClean="0">
                <a:hlinkClick r:id="rId2"/>
              </a:rPr>
              <a:t>http</a:t>
            </a:r>
            <a:r>
              <a:rPr lang="es-ES_tradnl" sz="1400" u="sng" dirty="0">
                <a:hlinkClick r:id="rId2"/>
              </a:rPr>
              <a:t>://abbaconsultoriatreinamento.com.br/index.php/artigos/noticias-4/105-emissao-de-debentures-para-estados-e-municipios</a:t>
            </a:r>
            <a:endParaRPr lang="pt-BR" sz="1400" dirty="0"/>
          </a:p>
          <a:p>
            <a:pPr algn="ctr"/>
            <a:endParaRPr lang="pt-BR" sz="1400" dirty="0">
              <a:solidFill>
                <a:schemeClr val="tx1"/>
              </a:solidFill>
            </a:endParaRPr>
          </a:p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76536" y="1196752"/>
            <a:ext cx="9129464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pt-BR" b="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pt-BR" b="0" dirty="0">
                <a:solidFill>
                  <a:srgbClr val="000000"/>
                </a:solidFill>
              </a:rPr>
              <a:t> </a:t>
            </a:r>
          </a:p>
          <a:p>
            <a:pPr>
              <a:lnSpc>
                <a:spcPct val="120000"/>
              </a:lnSpc>
            </a:pPr>
            <a:r>
              <a:rPr lang="pt-BR" b="0" dirty="0" smtClean="0">
                <a:solidFill>
                  <a:srgbClr val="000000"/>
                </a:solidFill>
              </a:rPr>
              <a:t> </a:t>
            </a:r>
            <a:endParaRPr lang="es-ES" b="0" dirty="0">
              <a:solidFill>
                <a:srgbClr val="0000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04528" y="1268760"/>
            <a:ext cx="885698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t-BR" sz="2000" dirty="0" smtClean="0">
                <a:solidFill>
                  <a:srgbClr val="000000"/>
                </a:solidFill>
              </a:rPr>
              <a:t>........</a:t>
            </a:r>
            <a:endParaRPr lang="pt-BR" sz="2000" dirty="0">
              <a:solidFill>
                <a:srgbClr val="00000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48544" y="1052736"/>
            <a:ext cx="8856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/>
              <a:t>-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48544" y="1052736"/>
            <a:ext cx="849694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t-BR" sz="2000" dirty="0" smtClean="0">
                <a:solidFill>
                  <a:srgbClr val="000000"/>
                </a:solidFill>
              </a:rPr>
              <a:t>“</a:t>
            </a:r>
            <a:endParaRPr lang="pt-BR" sz="2000" dirty="0">
              <a:solidFill>
                <a:srgbClr val="0000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776536" y="1988840"/>
            <a:ext cx="77048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pt-BR" sz="2000" i="1" dirty="0" smtClean="0">
                <a:solidFill>
                  <a:schemeClr val="tx1"/>
                </a:solidFill>
                <a:latin typeface="Arial"/>
                <a:cs typeface="Arial"/>
              </a:rPr>
              <a:t>“</a:t>
            </a:r>
            <a:r>
              <a:rPr lang="pt-BR" sz="2000" i="1" dirty="0">
                <a:solidFill>
                  <a:schemeClr val="tx1"/>
                </a:solidFill>
                <a:latin typeface="Arial"/>
                <a:cs typeface="Arial"/>
              </a:rPr>
              <a:t>São Paulo - </a:t>
            </a:r>
            <a:r>
              <a:rPr lang="pt-BR" sz="2000" i="1" dirty="0">
                <a:latin typeface="Arial"/>
                <a:cs typeface="Arial"/>
              </a:rPr>
              <a:t>Os bancos JPMorgan Chase &amp; Co. e o Citigroup Inc. estão ressuscitando o mercado de títulos de dívidas municipais no Brasil, encontrando brechas nas restrições em vigor há 15 anos</a:t>
            </a:r>
            <a:r>
              <a:rPr lang="pt-BR" sz="2000" i="1" dirty="0">
                <a:solidFill>
                  <a:schemeClr val="tx1"/>
                </a:solidFill>
                <a:latin typeface="Arial"/>
                <a:cs typeface="Arial"/>
              </a:rPr>
              <a:t>, à medida que a Copa do Mundo de 2014 e os Jogos Olímpicos de 2016 se aproximam.....</a:t>
            </a:r>
            <a:r>
              <a:rPr lang="pt-BR" sz="2000" i="1" dirty="0" smtClean="0">
                <a:solidFill>
                  <a:schemeClr val="tx1"/>
                </a:solidFill>
                <a:latin typeface="Arial"/>
                <a:cs typeface="Arial"/>
              </a:rPr>
              <a:t>”</a:t>
            </a: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i="1" dirty="0">
                <a:solidFill>
                  <a:schemeClr val="tx1"/>
                </a:solidFill>
                <a:latin typeface="Arial"/>
                <a:cs typeface="Arial"/>
              </a:rPr>
              <a:t>….</a:t>
            </a: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i="1" dirty="0">
                <a:solidFill>
                  <a:schemeClr val="tx1"/>
                </a:solidFill>
                <a:latin typeface="Arial"/>
                <a:cs typeface="Arial"/>
              </a:rPr>
              <a:t>“Vendendo os títulos por meio de empresas, </a:t>
            </a:r>
            <a:r>
              <a:rPr lang="pt-BR" sz="2000" i="1" dirty="0">
                <a:latin typeface="Arial"/>
                <a:cs typeface="Arial"/>
              </a:rPr>
              <a:t>os governos locais conseguem securitizar fluxo de caixa futuro sem aumentar o endividamento, que é proibido por uma lei do ano 2000, disse Ávila em entrevista.”</a:t>
            </a:r>
            <a:endParaRPr lang="pt-BR" sz="2000" dirty="0"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i="1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pt-BR" sz="2000" dirty="0">
              <a:solidFill>
                <a:srgbClr val="000000"/>
              </a:solidFill>
            </a:endParaRPr>
          </a:p>
          <a:p>
            <a:endParaRPr lang="pt-BR" sz="2000" dirty="0">
              <a:solidFill>
                <a:srgbClr val="000000"/>
              </a:solidFill>
            </a:endParaRPr>
          </a:p>
          <a:p>
            <a:r>
              <a:rPr lang="es-ES_tradnl" sz="2000" dirty="0">
                <a:solidFill>
                  <a:srgbClr val="000000"/>
                </a:solidFill>
              </a:rPr>
              <a:t> 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249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992560" y="1340768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rgbClr val="008000"/>
                </a:solidFill>
              </a:rPr>
              <a:t>CONSULTORIA – CONFLITO DE INTERESSES</a:t>
            </a:r>
          </a:p>
          <a:p>
            <a:endParaRPr lang="pt-BR" dirty="0">
              <a:solidFill>
                <a:srgbClr val="000000"/>
              </a:solidFill>
            </a:endParaRPr>
          </a:p>
          <a:p>
            <a:endParaRPr lang="pt-BR" dirty="0">
              <a:solidFill>
                <a:srgbClr val="000000"/>
              </a:solidFill>
            </a:endParaRPr>
          </a:p>
          <a:p>
            <a:r>
              <a:rPr lang="pt-BR" dirty="0"/>
              <a:t> </a:t>
            </a: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528" y="1979033"/>
            <a:ext cx="4593111" cy="296213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6936" y="2381510"/>
            <a:ext cx="5328592" cy="3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672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476672"/>
            <a:ext cx="9273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8000"/>
                </a:solidFill>
              </a:rPr>
              <a:t>UNIDADES DE ENSINO – </a:t>
            </a:r>
            <a:r>
              <a:rPr lang="es-ES_tradnl" dirty="0" smtClean="0">
                <a:solidFill>
                  <a:srgbClr val="008000"/>
                </a:solidFill>
              </a:rPr>
              <a:t>ODEBRECH- 32 Umei’s – PPP apoio do</a:t>
            </a:r>
            <a:endParaRPr lang="pt-BR" dirty="0"/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208584" y="2564904"/>
            <a:ext cx="777686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dirty="0" smtClean="0">
                <a:solidFill>
                  <a:schemeClr val="tx1"/>
                </a:solidFill>
              </a:rPr>
              <a:t>“A </a:t>
            </a:r>
            <a:r>
              <a:rPr lang="es-ES" sz="2000" dirty="0">
                <a:solidFill>
                  <a:schemeClr val="tx1"/>
                </a:solidFill>
              </a:rPr>
              <a:t>Odebrecht Properties foi criada em 2012 pela Organização Odebrecht para atuar no mercado de propriedades. A companhia foi estruturada para atender três áreas: Propriedades Privadas, Parcerias Públicas e Entretenimento. Esta última é responsável pela gestão das arenas multiuso e outras edificações destinadas às atividades esportivas</a:t>
            </a:r>
            <a:r>
              <a:rPr lang="es-ES" sz="2000" dirty="0" smtClean="0">
                <a:solidFill>
                  <a:schemeClr val="tx1"/>
                </a:solidFill>
              </a:rPr>
              <a:t>.”</a:t>
            </a:r>
          </a:p>
          <a:p>
            <a:pPr algn="just"/>
            <a:r>
              <a:rPr lang="es-ES" sz="1400" dirty="0" smtClean="0">
                <a:solidFill>
                  <a:schemeClr val="tx1"/>
                </a:solidFill>
              </a:rPr>
              <a:t>Disponível, 09-06-17 em:</a:t>
            </a:r>
          </a:p>
          <a:p>
            <a:pPr algn="just"/>
            <a:r>
              <a:rPr lang="es-ES" sz="1200" dirty="0">
                <a:solidFill>
                  <a:schemeClr val="tx1"/>
                </a:solidFill>
              </a:rPr>
              <a:t>https://www.netflu.com.br/odebrecht-properties-esclarece-parceria-com-clubes</a:t>
            </a:r>
            <a:r>
              <a:rPr lang="es-ES" sz="2000" dirty="0">
                <a:solidFill>
                  <a:schemeClr val="tx1"/>
                </a:solidFill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4032083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476672"/>
            <a:ext cx="9273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8000"/>
                </a:solidFill>
                <a:latin typeface="Arial"/>
                <a:cs typeface="Arial"/>
              </a:rPr>
              <a:t>U</a:t>
            </a:r>
            <a:r>
              <a:rPr lang="es-ES_tradnl" dirty="0" smtClean="0">
                <a:solidFill>
                  <a:srgbClr val="008000"/>
                </a:solidFill>
                <a:latin typeface="Arial"/>
                <a:cs typeface="Arial"/>
              </a:rPr>
              <a:t>nidades de </a:t>
            </a:r>
            <a:r>
              <a:rPr lang="pt-BR" dirty="0" smtClean="0">
                <a:solidFill>
                  <a:srgbClr val="008000"/>
                </a:solidFill>
                <a:latin typeface="Arial"/>
                <a:cs typeface="Arial"/>
              </a:rPr>
              <a:t>Ensino</a:t>
            </a:r>
            <a:r>
              <a:rPr lang="es-ES_tradnl" dirty="0" smtClean="0">
                <a:solidFill>
                  <a:srgbClr val="008000"/>
                </a:solidFill>
                <a:latin typeface="Arial"/>
                <a:cs typeface="Arial"/>
              </a:rPr>
              <a:t> – ODEBRECH- 32 Umei’s - PPP</a:t>
            </a:r>
            <a:endParaRPr lang="pt-BR" dirty="0" smtClean="0">
              <a:solidFill>
                <a:srgbClr val="008000"/>
              </a:solidFill>
              <a:latin typeface="Arial"/>
              <a:cs typeface="Arial"/>
            </a:endParaRPr>
          </a:p>
          <a:p>
            <a:r>
              <a:rPr lang="es-ES_tradnl" dirty="0" smtClean="0"/>
              <a:t> </a:t>
            </a:r>
            <a:r>
              <a:rPr lang="es-ES_tradnl" sz="1200" dirty="0" smtClean="0"/>
              <a:t>http</a:t>
            </a:r>
            <a:r>
              <a:rPr lang="es-ES_tradnl" sz="1200" dirty="0"/>
              <a:t>://www.odebrechtproperties.com.br/pt-br/inova-bh-emprega-metodologia-light-steel-frame-nos-modelos-educacionais</a:t>
            </a:r>
            <a:r>
              <a:rPr lang="es-ES_tradnl" sz="1200" dirty="0" smtClean="0"/>
              <a:t>-ppp</a:t>
            </a:r>
            <a:endParaRPr lang="pt-BR" sz="1200" dirty="0"/>
          </a:p>
          <a:p>
            <a:r>
              <a:rPr lang="es-ES_tradnl" dirty="0"/>
              <a:t> </a:t>
            </a:r>
            <a:endParaRPr lang="pt-BR" dirty="0"/>
          </a:p>
          <a:p>
            <a:pPr algn="ctr"/>
            <a:r>
              <a:rPr lang="pt-BR" dirty="0" smtClean="0">
                <a:solidFill>
                  <a:schemeClr val="accent6"/>
                </a:solidFill>
              </a:rPr>
              <a:t>-</a:t>
            </a:r>
            <a:endParaRPr lang="pt-BR" dirty="0">
              <a:solidFill>
                <a:schemeClr val="accent6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pic>
        <p:nvPicPr>
          <p:cNvPr id="5" name="Imagen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52" y="1268760"/>
            <a:ext cx="4680520" cy="4392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040" y="3140968"/>
            <a:ext cx="4752528" cy="3528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5183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476672"/>
            <a:ext cx="927348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8000"/>
                </a:solidFill>
              </a:rPr>
              <a:t>UNIDADES DE ENSINO – ODEBRECH- 32 Umei’s – PPP apoio do IFC membro do Banco </a:t>
            </a:r>
            <a:r>
              <a:rPr lang="es-ES_tradnl" dirty="0" smtClean="0">
                <a:solidFill>
                  <a:srgbClr val="008000"/>
                </a:solidFill>
              </a:rPr>
              <a:t>Mundial – Ver:</a:t>
            </a:r>
            <a:endParaRPr lang="pt-BR" dirty="0">
              <a:solidFill>
                <a:srgbClr val="008000"/>
              </a:solidFill>
            </a:endParaRPr>
          </a:p>
          <a:p>
            <a:r>
              <a:rPr lang="es-ES_tradnl" dirty="0"/>
              <a:t> </a:t>
            </a:r>
            <a:r>
              <a:rPr lang="es-ES_tradnl" sz="1200" dirty="0">
                <a:latin typeface="Arial"/>
                <a:cs typeface="Arial"/>
              </a:rPr>
              <a:t>http://www.odebrechtproperties.com.br/pt-br/inova-bh-emprega-metodologia-light-steel-frame-nos-modelos-educacionais-</a:t>
            </a:r>
            <a:r>
              <a:rPr lang="es-ES_tradnl" sz="1200" dirty="0" smtClean="0">
                <a:latin typeface="Arial"/>
                <a:cs typeface="Arial"/>
              </a:rPr>
              <a:t>ppp</a:t>
            </a:r>
            <a:endParaRPr lang="pt-BR" sz="1200" dirty="0"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632" y="2262176"/>
            <a:ext cx="7488832" cy="27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108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476672"/>
            <a:ext cx="927348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8000"/>
                </a:solidFill>
              </a:rPr>
              <a:t>UNIDADES DE ENSINO – ODEBRECH- 32 Umei’s – PPP apoio do IFC membro do Banco </a:t>
            </a:r>
            <a:r>
              <a:rPr lang="es-ES_tradnl" dirty="0" smtClean="0">
                <a:solidFill>
                  <a:srgbClr val="008000"/>
                </a:solidFill>
              </a:rPr>
              <a:t>Mundial – Ver:</a:t>
            </a:r>
            <a:endParaRPr lang="pt-BR" dirty="0">
              <a:solidFill>
                <a:srgbClr val="008000"/>
              </a:solidFill>
            </a:endParaRPr>
          </a:p>
          <a:p>
            <a:r>
              <a:rPr lang="es-ES_tradnl" dirty="0"/>
              <a:t> </a:t>
            </a:r>
            <a:r>
              <a:rPr lang="es-ES_tradnl" sz="1200" dirty="0">
                <a:latin typeface="Arial"/>
                <a:cs typeface="Arial"/>
              </a:rPr>
              <a:t>http://www.odebrechtproperties.com.br/pt-br/inova-bh-emprega-metodologia-light-steel-frame-nos-modelos-educacionais-</a:t>
            </a:r>
            <a:r>
              <a:rPr lang="es-ES_tradnl" sz="1200" dirty="0" smtClean="0">
                <a:latin typeface="Arial"/>
                <a:cs typeface="Arial"/>
              </a:rPr>
              <a:t>ppp</a:t>
            </a:r>
            <a:endParaRPr lang="pt-BR" sz="1200" dirty="0"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014" y="2492896"/>
            <a:ext cx="9028688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331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692696"/>
            <a:ext cx="9201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8000"/>
                </a:solidFill>
              </a:rPr>
              <a:t>UNIDADES DE ENSINO – ODEBRECH- 32 Umei’s – PPP apoio do IFC membro do Banco </a:t>
            </a:r>
            <a:r>
              <a:rPr lang="es-ES_tradnl" dirty="0" smtClean="0">
                <a:solidFill>
                  <a:srgbClr val="008000"/>
                </a:solidFill>
              </a:rPr>
              <a:t>Mundial – Ver:</a:t>
            </a:r>
            <a:endParaRPr lang="pt-BR" dirty="0">
              <a:solidFill>
                <a:srgbClr val="008000"/>
              </a:solidFill>
            </a:endParaRPr>
          </a:p>
          <a:p>
            <a:r>
              <a:rPr lang="es-ES_tradnl" dirty="0"/>
              <a:t> </a:t>
            </a:r>
            <a:r>
              <a:rPr lang="es-ES_tradnl" sz="1200" dirty="0">
                <a:latin typeface="Arial"/>
                <a:cs typeface="Arial"/>
              </a:rPr>
              <a:t>http://www.odebrechtproperties.com.br/pt-br/inova-bh-emprega-metodologia-light-steel-frame-nos-modelos-educacionais-</a:t>
            </a:r>
            <a:r>
              <a:rPr lang="es-ES_tradnl" sz="1200" dirty="0" smtClean="0">
                <a:latin typeface="Arial"/>
                <a:cs typeface="Arial"/>
              </a:rPr>
              <a:t>ppp</a:t>
            </a:r>
            <a:endParaRPr lang="pt-BR" sz="1200" dirty="0"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48544" y="4005064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000" dirty="0" smtClean="0">
              <a:solidFill>
                <a:srgbClr val="000000"/>
              </a:solidFill>
            </a:endParaRPr>
          </a:p>
          <a:p>
            <a:pPr algn="just"/>
            <a:endParaRPr lang="es-ES" sz="2000" dirty="0">
              <a:solidFill>
                <a:srgbClr val="000000"/>
              </a:solidFill>
            </a:endParaRPr>
          </a:p>
          <a:p>
            <a:pPr algn="just"/>
            <a:endParaRPr lang="es-ES" sz="2000" dirty="0" smtClean="0">
              <a:solidFill>
                <a:srgbClr val="0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35" y="2348880"/>
            <a:ext cx="7803073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46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76536" y="332656"/>
            <a:ext cx="8712968" cy="1686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endParaRPr lang="pt-BR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3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PROCEDIMENTOS</a:t>
            </a:r>
            <a:endParaRPr lang="pt-BR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20552" y="1700808"/>
            <a:ext cx="849694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 smtClean="0">
                <a:latin typeface="Arial"/>
                <a:cs typeface="Arial"/>
              </a:rPr>
              <a:t>- Relatório </a:t>
            </a:r>
            <a:r>
              <a:rPr lang="pt-BR" dirty="0">
                <a:latin typeface="Arial"/>
                <a:cs typeface="Arial"/>
              </a:rPr>
              <a:t>Preliminar </a:t>
            </a:r>
            <a:r>
              <a:rPr lang="pt-BR" dirty="0" smtClean="0">
                <a:latin typeface="Arial"/>
                <a:cs typeface="Arial"/>
              </a:rPr>
              <a:t> - </a:t>
            </a:r>
            <a:r>
              <a:rPr lang="pt-BR" dirty="0">
                <a:latin typeface="Arial"/>
                <a:cs typeface="Arial"/>
              </a:rPr>
              <a:t>25 de dezembro de 2015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– 77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páginas</a:t>
            </a:r>
          </a:p>
          <a:p>
            <a:pPr lvl="0"/>
            <a:endParaRPr lang="pt-BR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https://drive.google.com/file/d/0B4876KbhMtioWGtPVnc5ZHdKMEU/view?pref=2&amp;pli=1</a:t>
            </a:r>
          </a:p>
          <a:p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 </a:t>
            </a:r>
          </a:p>
          <a:p>
            <a:pPr lvl="0"/>
            <a:r>
              <a:rPr lang="pt-BR" dirty="0" smtClean="0">
                <a:latin typeface="Arial"/>
                <a:cs typeface="Arial"/>
              </a:rPr>
              <a:t>- Relatório Complementar - 17 </a:t>
            </a:r>
            <a:r>
              <a:rPr lang="pt-BR" dirty="0">
                <a:latin typeface="Arial"/>
                <a:cs typeface="Arial"/>
              </a:rPr>
              <a:t>de junho de 2016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12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páginas</a:t>
            </a:r>
          </a:p>
          <a:p>
            <a:pPr lvl="0"/>
            <a:endParaRPr lang="pt-BR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dirty="0">
                <a:latin typeface="Arial"/>
                <a:cs typeface="Arial"/>
              </a:rPr>
              <a:t> </a:t>
            </a:r>
            <a:r>
              <a:rPr lang="pt-BR" sz="1800" dirty="0" smtClean="0">
                <a:solidFill>
                  <a:schemeClr val="tx1"/>
                </a:solidFill>
                <a:latin typeface="Arial"/>
                <a:cs typeface="Arial"/>
              </a:rPr>
              <a:t>https</a:t>
            </a:r>
            <a:r>
              <a:rPr lang="pt-BR" sz="1800" dirty="0">
                <a:solidFill>
                  <a:schemeClr val="tx1"/>
                </a:solidFill>
                <a:latin typeface="Arial"/>
                <a:cs typeface="Arial"/>
              </a:rPr>
              <a:t>://drive.google.com/file/d/0B4876KbhMtiod1RCbndQaXJoR2x4LVdFYl9GZVh5MFpTdndB/view</a:t>
            </a:r>
          </a:p>
        </p:txBody>
      </p:sp>
    </p:spTree>
    <p:extLst>
      <p:ext uri="{BB962C8B-B14F-4D97-AF65-F5344CB8AC3E}">
        <p14:creationId xmlns:p14="http://schemas.microsoft.com/office/powerpoint/2010/main" val="2343148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948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– PROCEDIMENTOS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ADOTADOS </a:t>
            </a:r>
          </a:p>
          <a:p>
            <a:pPr>
              <a:lnSpc>
                <a:spcPct val="50000"/>
              </a:lnSpc>
            </a:pPr>
            <a:endParaRPr lang="pt-BR" sz="2000" dirty="0" smtClean="0">
              <a:solidFill>
                <a:schemeClr val="accent6"/>
              </a:solidFill>
              <a:latin typeface="Arial"/>
              <a:cs typeface="Arial"/>
            </a:endParaRPr>
          </a:p>
          <a:p>
            <a:pPr>
              <a:lnSpc>
                <a:spcPct val="50000"/>
              </a:lnSpc>
            </a:pPr>
            <a:r>
              <a:rPr lang="pt-BR" sz="2000" dirty="0" smtClean="0">
                <a:solidFill>
                  <a:schemeClr val="accent6"/>
                </a:solidFill>
                <a:latin typeface="Arial"/>
                <a:cs typeface="Arial"/>
              </a:rPr>
              <a:t>3.1- MINISTÉRIO PÚBLICO ESTADUAL -  17-12-2015- PROTC. 1540</a:t>
            </a:r>
          </a:p>
          <a:p>
            <a:pPr algn="ctr">
              <a:lnSpc>
                <a:spcPct val="50000"/>
              </a:lnSpc>
            </a:pPr>
            <a:endParaRPr lang="pt-BR" sz="2000" dirty="0" smtClean="0">
              <a:solidFill>
                <a:srgbClr val="C00000"/>
              </a:solidFill>
              <a:latin typeface="Arial"/>
              <a:cs typeface="Arial"/>
            </a:endParaRPr>
          </a:p>
          <a:p>
            <a:pPr algn="ctr">
              <a:lnSpc>
                <a:spcPct val="50000"/>
              </a:lnSpc>
            </a:pPr>
            <a:r>
              <a:rPr lang="pt-BR" sz="2000" dirty="0" smtClean="0">
                <a:solidFill>
                  <a:srgbClr val="C00000"/>
                </a:solidFill>
                <a:latin typeface="Arial"/>
                <a:cs typeface="Arial"/>
              </a:rPr>
              <a:t>INQ. CIVIL PÚBLICO – </a:t>
            </a:r>
            <a:r>
              <a:rPr lang="pt-BR" sz="2000" dirty="0">
                <a:latin typeface="Arial"/>
                <a:cs typeface="Arial"/>
              </a:rPr>
              <a:t>0024.16.001.957-</a:t>
            </a:r>
            <a:r>
              <a:rPr lang="pt-BR" sz="2000" dirty="0" smtClean="0">
                <a:latin typeface="Arial"/>
                <a:cs typeface="Arial"/>
              </a:rPr>
              <a:t>6</a:t>
            </a: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7" name="Imagen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728" y="1412776"/>
            <a:ext cx="4896544" cy="51845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5017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– PROCEDIMENTOS ADOTADOS </a:t>
            </a: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endParaRPr lang="pt-BR" sz="2000" dirty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FF4040"/>
                </a:solidFill>
                <a:latin typeface="Arial"/>
                <a:cs typeface="Arial"/>
              </a:rPr>
              <a:t>3.2- TRIBUNAL DE CONTAS DA UNIÃO - TCU </a:t>
            </a: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848544" y="836712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800" dirty="0" smtClean="0">
              <a:solidFill>
                <a:schemeClr val="tx1"/>
              </a:solidFill>
            </a:endParaRPr>
          </a:p>
          <a:p>
            <a:r>
              <a:rPr lang="pt-BR" sz="1800" dirty="0" smtClean="0">
                <a:solidFill>
                  <a:schemeClr val="tx1"/>
                </a:solidFill>
              </a:rPr>
              <a:t>- </a:t>
            </a:r>
            <a:r>
              <a:rPr lang="pt-BR" sz="1800" dirty="0">
                <a:solidFill>
                  <a:schemeClr val="tx1"/>
                </a:solidFill>
              </a:rPr>
              <a:t>Reunião dia 09-12-2015, em </a:t>
            </a:r>
            <a:r>
              <a:rPr lang="pt-BR" sz="1800" dirty="0" smtClean="0">
                <a:solidFill>
                  <a:schemeClr val="tx1"/>
                </a:solidFill>
              </a:rPr>
              <a:t>Brasília</a:t>
            </a:r>
            <a:endParaRPr lang="pt-BR" sz="1800" dirty="0">
              <a:solidFill>
                <a:schemeClr val="tx1"/>
              </a:solidFill>
            </a:endParaRPr>
          </a:p>
          <a:p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632" y="1471260"/>
            <a:ext cx="7416824" cy="521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4147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48544" y="980728"/>
            <a:ext cx="8568952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dirty="0">
                <a:solidFill>
                  <a:srgbClr val="5F8804"/>
                </a:solidFill>
                <a:latin typeface="Arial"/>
                <a:cs typeface="Arial"/>
              </a:rPr>
              <a:t>– PROCEDIMENTOS </a:t>
            </a:r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ADOTADOS</a:t>
            </a:r>
          </a:p>
          <a:p>
            <a:pPr algn="ctr">
              <a:lnSpc>
                <a:spcPct val="70000"/>
              </a:lnSpc>
            </a:pPr>
            <a:endParaRPr lang="pt-BR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>
              <a:lnSpc>
                <a:spcPct val="70000"/>
              </a:lnSpc>
            </a:pPr>
            <a:r>
              <a:rPr lang="pt-BR" dirty="0" smtClean="0">
                <a:solidFill>
                  <a:srgbClr val="FF4040"/>
                </a:solidFill>
                <a:latin typeface="Arial"/>
                <a:cs typeface="Arial"/>
              </a:rPr>
              <a:t>3.2- TRIBUNAL DE CONTAS DA UNIÃO </a:t>
            </a: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1208584" y="3068960"/>
            <a:ext cx="7776864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pt-BR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pt-BR" dirty="0" smtClean="0">
                <a:solidFill>
                  <a:schemeClr val="tx1"/>
                </a:solidFill>
              </a:rPr>
              <a:t>Enviado </a:t>
            </a:r>
            <a:r>
              <a:rPr lang="pt-BR" dirty="0">
                <a:solidFill>
                  <a:schemeClr val="tx1"/>
                </a:solidFill>
              </a:rPr>
              <a:t>Relatório Preliminar em 17-15-2015, por e-mail, solicitando anexar ao Proc. PC 016.585/2009-0 </a:t>
            </a:r>
            <a:r>
              <a:rPr lang="pt-BR" dirty="0" smtClean="0">
                <a:solidFill>
                  <a:schemeClr val="tx1"/>
                </a:solidFill>
              </a:rPr>
              <a:t>-que </a:t>
            </a:r>
            <a:r>
              <a:rPr lang="pt-BR" dirty="0">
                <a:solidFill>
                  <a:schemeClr val="tx1"/>
                </a:solidFill>
              </a:rPr>
              <a:t>na época tramitava como </a:t>
            </a:r>
            <a:r>
              <a:rPr lang="pt-BR" dirty="0"/>
              <a:t>SIGILOSO.</a:t>
            </a:r>
            <a:r>
              <a:rPr lang="pt-BR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2004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– PROCEDIMENTOS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ADOTADOS</a:t>
            </a:r>
            <a:endParaRPr lang="pt-BR" sz="2000" dirty="0">
              <a:solidFill>
                <a:srgbClr val="5F8804"/>
              </a:solidFill>
              <a:latin typeface="Arial"/>
              <a:cs typeface="Arial"/>
            </a:endParaRPr>
          </a:p>
          <a:p>
            <a:pPr algn="ctr"/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3.2- TRIBUNAL DE CONTAS DA UNIÃO-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PROC. SIGILOSO/RESTRITO</a:t>
            </a: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568" y="1001455"/>
            <a:ext cx="4069613" cy="5379873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944" y="1628800"/>
            <a:ext cx="5457056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0391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6035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008000"/>
                </a:solidFill>
              </a:rPr>
              <a:t>Acórdão do TCU-772/2016=</a:t>
            </a:r>
            <a:r>
              <a:rPr lang="pt-BR" dirty="0" smtClean="0">
                <a:solidFill>
                  <a:srgbClr val="008000"/>
                </a:solidFill>
              </a:rPr>
              <a:t>PL</a:t>
            </a:r>
            <a:r>
              <a:rPr lang="pt-BR" dirty="0">
                <a:solidFill>
                  <a:srgbClr val="000000"/>
                </a:solidFill>
              </a:rPr>
              <a:t> </a:t>
            </a:r>
            <a:r>
              <a:rPr lang="pt-BR" dirty="0" smtClean="0">
                <a:solidFill>
                  <a:srgbClr val="000000"/>
                </a:solidFill>
              </a:rPr>
              <a:t>-  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</a:rPr>
              <a:t>06/04/2016</a:t>
            </a:r>
          </a:p>
          <a:p>
            <a:r>
              <a:rPr lang="pt-BR" dirty="0" smtClean="0">
                <a:solidFill>
                  <a:srgbClr val="000000"/>
                </a:solidFill>
              </a:rPr>
              <a:t>Relatório – </a:t>
            </a:r>
            <a:r>
              <a:rPr lang="es-ES" dirty="0" smtClean="0">
                <a:solidFill>
                  <a:schemeClr val="tx1"/>
                </a:solidFill>
              </a:rPr>
              <a:t>Secretaria de Macroavaliação Governamental -</a:t>
            </a:r>
            <a:r>
              <a:rPr lang="pt-BR" dirty="0" smtClean="0"/>
              <a:t>SEMAG/ TCU </a:t>
            </a:r>
            <a:r>
              <a:rPr lang="es-ES" dirty="0" smtClean="0">
                <a:solidFill>
                  <a:srgbClr val="000000"/>
                </a:solidFill>
              </a:rPr>
              <a:t> </a:t>
            </a:r>
            <a:r>
              <a:rPr lang="pt-BR" dirty="0" smtClean="0">
                <a:solidFill>
                  <a:srgbClr val="000000"/>
                </a:solidFill>
              </a:rPr>
              <a:t>- em relação a S/A goiana </a:t>
            </a:r>
            <a:endParaRPr lang="pt-BR" dirty="0">
              <a:solidFill>
                <a:srgbClr val="000000"/>
              </a:solidFill>
            </a:endParaRPr>
          </a:p>
          <a:p>
            <a:endParaRPr lang="pt-BR" dirty="0" smtClean="0">
              <a:solidFill>
                <a:srgbClr val="000000"/>
              </a:solidFill>
            </a:endParaRPr>
          </a:p>
          <a:p>
            <a:pPr algn="just">
              <a:lnSpc>
                <a:spcPct val="130000"/>
              </a:lnSpc>
            </a:pP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- “Qualquer que seja a extensão do conceito de “estatal dependente”, o fato é que o estado de Goiás, </a:t>
            </a:r>
            <a:r>
              <a:rPr lang="es-ES" sz="2000" dirty="0" smtClean="0">
                <a:latin typeface="Arial"/>
                <a:cs typeface="Arial"/>
              </a:rPr>
              <a:t>fazendo uso de artifício ilegítimo</a:t>
            </a: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, ou seja, </a:t>
            </a:r>
            <a:r>
              <a:rPr lang="es-ES" sz="2000" dirty="0" smtClean="0">
                <a:latin typeface="Arial"/>
                <a:cs typeface="Arial"/>
              </a:rPr>
              <a:t>elegendo um “intermediário” aparentemente não sujeito às regras da LC 101/2000, parece tentar escapar dos justos rigores da Lei de Responsabilidade Fiscal. </a:t>
            </a:r>
          </a:p>
          <a:p>
            <a:pPr marL="342900" indent="-342900" algn="just">
              <a:lnSpc>
                <a:spcPct val="130000"/>
              </a:lnSpc>
              <a:buFontTx/>
              <a:buChar char="-"/>
            </a:pPr>
            <a:endParaRPr lang="pt-BR" sz="2000" dirty="0" smtClean="0"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- O que não se pode perder de vista, porém, </a:t>
            </a:r>
            <a:r>
              <a:rPr lang="es-ES" sz="2000" dirty="0" smtClean="0">
                <a:latin typeface="Arial"/>
                <a:cs typeface="Arial"/>
              </a:rPr>
              <a:t>a bem da verdade, é que o real protagonista e titular dos direitos creditórios </a:t>
            </a: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e, em última instância, da operação de crédito (emissão de títulos) </a:t>
            </a:r>
            <a:r>
              <a:rPr lang="es-ES" sz="2000" dirty="0" smtClean="0">
                <a:latin typeface="Arial"/>
                <a:cs typeface="Arial"/>
              </a:rPr>
              <a:t>é ninguém mais do que o estado de Goiás, este, sim, indubitavelmente sujeito a todo o desenho normativo tipificado na Lei Complementar 101/2000.”</a:t>
            </a:r>
            <a:endParaRPr lang="pt-BR" sz="2000" dirty="0"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78958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76536" y="476672"/>
            <a:ext cx="8856984" cy="5986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pt-BR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Acórdão </a:t>
            </a:r>
            <a:r>
              <a:rPr lang="pt-BR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do TCU-772/</a:t>
            </a:r>
            <a:r>
              <a:rPr lang="pt-BR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2016 </a:t>
            </a:r>
          </a:p>
          <a:p>
            <a:pPr lvl="1"/>
            <a:endParaRPr lang="pt-BR" dirty="0">
              <a:solidFill>
                <a:srgbClr val="000000"/>
              </a:solidFill>
            </a:endParaRPr>
          </a:p>
          <a:p>
            <a:pPr lvl="1"/>
            <a:r>
              <a:rPr lang="es-ES" dirty="0" smtClean="0">
                <a:solidFill>
                  <a:schemeClr val="accent5"/>
                </a:solidFill>
              </a:rPr>
              <a:t>Continuando : Relatório SEMAG/TCU</a:t>
            </a:r>
            <a:endParaRPr lang="es-ES" dirty="0">
              <a:solidFill>
                <a:srgbClr val="000000"/>
              </a:solidFill>
            </a:endParaRPr>
          </a:p>
          <a:p>
            <a:pPr lvl="1" algn="just">
              <a:lnSpc>
                <a:spcPct val="130000"/>
              </a:lnSpc>
            </a:pP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“</a:t>
            </a:r>
            <a:r>
              <a:rPr lang="es-ES" sz="2000" dirty="0">
                <a:solidFill>
                  <a:srgbClr val="000000"/>
                </a:solidFill>
                <a:latin typeface="Arial"/>
                <a:cs typeface="Arial"/>
              </a:rPr>
              <a:t>Título de crédito gerado pela RECDA (a Debênture) </a:t>
            </a:r>
            <a:r>
              <a:rPr lang="es-ES" sz="2000" dirty="0">
                <a:latin typeface="Arial"/>
                <a:cs typeface="Arial"/>
              </a:rPr>
              <a:t>é DERIVADO dos créditos cedidos. Portanto, é um Derivativo Financeiro</a:t>
            </a:r>
            <a:r>
              <a:rPr lang="es-ES" sz="2000" dirty="0">
                <a:solidFill>
                  <a:srgbClr val="000000"/>
                </a:solidFill>
                <a:latin typeface="Arial"/>
                <a:cs typeface="Arial"/>
              </a:rPr>
              <a:t>. A securitização é uma das modalidades do mercado de derivativos.</a:t>
            </a: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lvl="1" algn="just">
              <a:lnSpc>
                <a:spcPct val="130000"/>
              </a:lnSpc>
            </a:pP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Ceder </a:t>
            </a:r>
            <a:r>
              <a:rPr lang="es-ES" sz="2000" dirty="0">
                <a:latin typeface="Arial"/>
                <a:cs typeface="Arial"/>
              </a:rPr>
              <a:t>APENAS o fluxo financeiro ou a Receita do parcelamento para lastrear </a:t>
            </a:r>
            <a:r>
              <a:rPr lang="es-ES" sz="2000" dirty="0" smtClean="0">
                <a:latin typeface="Arial"/>
                <a:cs typeface="Arial"/>
              </a:rPr>
              <a:t>a emissão </a:t>
            </a:r>
            <a:r>
              <a:rPr lang="es-ES" sz="2000" dirty="0">
                <a:latin typeface="Arial"/>
                <a:cs typeface="Arial"/>
              </a:rPr>
              <a:t>das debêntures enquadra-se no conceito de uma operação de derivativos sintética</a:t>
            </a:r>
            <a:r>
              <a:rPr lang="es-ES" sz="2000" dirty="0">
                <a:solidFill>
                  <a:srgbClr val="000000"/>
                </a:solidFill>
                <a:latin typeface="Arial"/>
                <a:cs typeface="Arial"/>
              </a:rPr>
              <a:t>, onde o ônus de manter e cobrar os ativos inadimplentes permanece com a Prefeitura…</a:t>
            </a: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lvl="1" algn="just">
              <a:lnSpc>
                <a:spcPct val="130000"/>
              </a:lnSpc>
            </a:pPr>
            <a:endParaRPr lang="es-E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lvl="1" algn="just">
              <a:lnSpc>
                <a:spcPct val="130000"/>
              </a:lnSpc>
            </a:pP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Esta</a:t>
            </a:r>
            <a:r>
              <a:rPr lang="es-ES" sz="2000" dirty="0">
                <a:solidFill>
                  <a:srgbClr val="000000"/>
                </a:solidFill>
                <a:latin typeface="Arial"/>
                <a:cs typeface="Arial"/>
              </a:rPr>
              <a:t>, sem dúvida, </a:t>
            </a:r>
            <a:r>
              <a:rPr lang="es-ES" sz="2000" dirty="0">
                <a:latin typeface="Arial"/>
                <a:cs typeface="Arial"/>
              </a:rPr>
              <a:t>é uma operação perde ganha.</a:t>
            </a:r>
            <a:endParaRPr lang="pt-BR" sz="2000" dirty="0">
              <a:latin typeface="Arial"/>
              <a:cs typeface="Arial"/>
            </a:endParaRPr>
          </a:p>
          <a:p>
            <a:pPr lvl="1" algn="just">
              <a:lnSpc>
                <a:spcPct val="130000"/>
              </a:lnSpc>
            </a:pPr>
            <a:r>
              <a:rPr lang="es-ES" sz="2000" dirty="0">
                <a:solidFill>
                  <a:srgbClr val="000000"/>
                </a:solidFill>
                <a:latin typeface="Arial"/>
                <a:cs typeface="Arial"/>
              </a:rPr>
              <a:t>Mais uma vez, a criação da RECDA bate de frente com a Lei de Responsabilidade Fiscal</a:t>
            </a:r>
            <a:r>
              <a:rPr lang="es-ES" sz="2000" dirty="0" smtClean="0">
                <a:solidFill>
                  <a:srgbClr val="000000"/>
                </a:solidFill>
                <a:latin typeface="Arial"/>
                <a:cs typeface="Arial"/>
              </a:rPr>
              <a:t>.”</a:t>
            </a: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lvl="1" algn="just">
              <a:lnSpc>
                <a:spcPct val="130000"/>
              </a:lnSpc>
            </a:pPr>
            <a:r>
              <a:rPr lang="es-ES" sz="2000" dirty="0">
                <a:solidFill>
                  <a:srgbClr val="000000"/>
                </a:solidFill>
              </a:rPr>
              <a:t> </a:t>
            </a:r>
            <a:endParaRPr lang="pt-BR" sz="2000" dirty="0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24496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920552" y="1412776"/>
            <a:ext cx="8352928" cy="4696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008000"/>
                </a:solidFill>
                <a:latin typeface="Arial"/>
                <a:cs typeface="Arial"/>
              </a:rPr>
              <a:t>Acórdão do TCU-772/2016=</a:t>
            </a:r>
            <a:r>
              <a:rPr lang="pt-BR" dirty="0" smtClean="0">
                <a:solidFill>
                  <a:srgbClr val="008000"/>
                </a:solidFill>
                <a:latin typeface="Arial"/>
                <a:cs typeface="Arial"/>
              </a:rPr>
              <a:t>PL- </a:t>
            </a:r>
            <a:r>
              <a:rPr lang="pt-BR" dirty="0" smtClean="0">
                <a:latin typeface="Arial"/>
                <a:cs typeface="Arial"/>
              </a:rPr>
              <a:t>06</a:t>
            </a:r>
            <a:r>
              <a:rPr lang="pt-BR" dirty="0">
                <a:latin typeface="Arial"/>
                <a:cs typeface="Arial"/>
              </a:rPr>
              <a:t>/04/</a:t>
            </a:r>
            <a:r>
              <a:rPr lang="pt-BR" dirty="0" smtClean="0">
                <a:latin typeface="Arial"/>
                <a:cs typeface="Arial"/>
              </a:rPr>
              <a:t>2016 – Relatório SEMAG</a:t>
            </a:r>
            <a:endParaRPr lang="pt-BR" dirty="0">
              <a:latin typeface="Arial"/>
              <a:cs typeface="Arial"/>
            </a:endParaRPr>
          </a:p>
          <a:p>
            <a:endParaRPr lang="es-ES" sz="2000" dirty="0" smtClean="0">
              <a:solidFill>
                <a:srgbClr val="008000"/>
              </a:solidFill>
              <a:latin typeface="Arial"/>
              <a:cs typeface="Arial"/>
            </a:endParaRPr>
          </a:p>
          <a:p>
            <a:r>
              <a:rPr lang="es-ES" sz="2000" dirty="0" smtClean="0">
                <a:solidFill>
                  <a:srgbClr val="008000"/>
                </a:solidFill>
                <a:latin typeface="Arial"/>
                <a:cs typeface="Arial"/>
              </a:rPr>
              <a:t>Por </a:t>
            </a:r>
            <a:r>
              <a:rPr lang="es-ES" sz="2000" dirty="0">
                <a:solidFill>
                  <a:srgbClr val="008000"/>
                </a:solidFill>
                <a:latin typeface="Arial"/>
                <a:cs typeface="Arial"/>
              </a:rPr>
              <a:t>fim :</a:t>
            </a:r>
            <a:endParaRPr lang="pt-BR" sz="2000" dirty="0">
              <a:solidFill>
                <a:srgbClr val="008000"/>
              </a:solidFill>
              <a:latin typeface="Arial"/>
              <a:cs typeface="Arial"/>
            </a:endParaRPr>
          </a:p>
          <a:p>
            <a:r>
              <a:rPr lang="es-ES" dirty="0">
                <a:solidFill>
                  <a:srgbClr val="000000"/>
                </a:solidFill>
              </a:rPr>
              <a:t>  </a:t>
            </a:r>
            <a:endParaRPr lang="es-ES" dirty="0" smtClean="0">
              <a:solidFill>
                <a:srgbClr val="000000"/>
              </a:solidFill>
            </a:endParaRPr>
          </a:p>
          <a:p>
            <a:pPr algn="just">
              <a:lnSpc>
                <a:spcPct val="130000"/>
              </a:lnSpc>
            </a:pPr>
            <a:r>
              <a:rPr lang="es-ES" dirty="0" smtClean="0">
                <a:solidFill>
                  <a:schemeClr val="tx1"/>
                </a:solidFill>
                <a:latin typeface="Arial"/>
                <a:cs typeface="Arial"/>
              </a:rPr>
              <a:t>A </a:t>
            </a:r>
            <a:r>
              <a:rPr lang="es-ES" dirty="0">
                <a:solidFill>
                  <a:schemeClr val="tx1"/>
                </a:solidFill>
                <a:latin typeface="Arial"/>
                <a:cs typeface="Arial"/>
              </a:rPr>
              <a:t>SEMAG </a:t>
            </a:r>
            <a:r>
              <a:rPr lang="es-ES" dirty="0" smtClean="0">
                <a:solidFill>
                  <a:schemeClr val="tx1"/>
                </a:solidFill>
                <a:latin typeface="Arial"/>
                <a:cs typeface="Arial"/>
              </a:rPr>
              <a:t>– “entende </a:t>
            </a:r>
            <a:r>
              <a:rPr lang="es-ES" dirty="0">
                <a:solidFill>
                  <a:schemeClr val="tx1"/>
                </a:solidFill>
                <a:latin typeface="Arial"/>
                <a:cs typeface="Arial"/>
              </a:rPr>
              <a:t>e classifica que todas as operações com</a:t>
            </a:r>
            <a:r>
              <a:rPr lang="es-ES" dirty="0">
                <a:solidFill>
                  <a:schemeClr val="accent6"/>
                </a:solidFill>
                <a:latin typeface="Arial"/>
                <a:cs typeface="Arial"/>
              </a:rPr>
              <a:t> cessão de direitos oriundos de tributos ou créditos não tributários é um DERIVATIVO FINANCEIRO, </a:t>
            </a:r>
            <a:r>
              <a:rPr lang="es-ES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claramente tipificadas na LRF como operação de crédito</a:t>
            </a:r>
            <a:r>
              <a:rPr lang="es-ES" dirty="0">
                <a:solidFill>
                  <a:schemeClr val="accent6"/>
                </a:solidFill>
                <a:latin typeface="Arial"/>
                <a:cs typeface="Arial"/>
              </a:rPr>
              <a:t>, </a:t>
            </a:r>
            <a:r>
              <a:rPr lang="es-ES" dirty="0">
                <a:solidFill>
                  <a:schemeClr val="tx1"/>
                </a:solidFill>
                <a:latin typeface="Arial"/>
                <a:cs typeface="Arial"/>
              </a:rPr>
              <a:t>devendo, portanto</a:t>
            </a:r>
            <a:r>
              <a:rPr lang="es-ES" dirty="0">
                <a:solidFill>
                  <a:schemeClr val="accent6"/>
                </a:solidFill>
                <a:latin typeface="Arial"/>
                <a:cs typeface="Arial"/>
              </a:rPr>
              <a:t>, ser submetida ao crivo do Senado e da Receita Federal.”</a:t>
            </a:r>
            <a:endParaRPr lang="pt-BR" dirty="0">
              <a:solidFill>
                <a:schemeClr val="accent6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8166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1628800"/>
            <a:ext cx="892899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BR" sz="2000" dirty="0" smtClean="0">
                <a:solidFill>
                  <a:srgbClr val="008000"/>
                </a:solidFill>
              </a:rPr>
              <a:t>TENTANDO FUGIR DO CRIME DE RESPOSABILIDADE FISCAL- COINCIDÊNCIA????</a:t>
            </a:r>
          </a:p>
          <a:p>
            <a:pPr>
              <a:lnSpc>
                <a:spcPct val="130000"/>
              </a:lnSpc>
            </a:pPr>
            <a:r>
              <a:rPr lang="pt-BR" sz="2000" dirty="0" smtClean="0">
                <a:solidFill>
                  <a:srgbClr val="008000"/>
                </a:solidFill>
              </a:rPr>
              <a:t>-Acórdão do TCU</a:t>
            </a:r>
            <a:r>
              <a:rPr lang="pt-BR" sz="2000" dirty="0">
                <a:solidFill>
                  <a:srgbClr val="008000"/>
                </a:solidFill>
              </a:rPr>
              <a:t>-772/2016=PL</a:t>
            </a:r>
            <a:r>
              <a:rPr lang="pt-BR" sz="2000" dirty="0" smtClean="0">
                <a:solidFill>
                  <a:srgbClr val="008000"/>
                </a:solidFill>
              </a:rPr>
              <a:t> </a:t>
            </a:r>
            <a:r>
              <a:rPr lang="pt-BR" sz="2000" dirty="0" smtClean="0">
                <a:solidFill>
                  <a:srgbClr val="000000"/>
                </a:solidFill>
              </a:rPr>
              <a:t>com os pareceres citados anteriormente – FIDC semelhante a Debêntures (cessão de créditos estados/municípios) – antecipação de receitas vedada pela LRF – de  </a:t>
            </a:r>
            <a:r>
              <a:rPr lang="pt-BR" sz="2000" dirty="0" smtClean="0"/>
              <a:t>06/04/2016</a:t>
            </a:r>
          </a:p>
          <a:p>
            <a:pPr>
              <a:lnSpc>
                <a:spcPct val="130000"/>
              </a:lnSpc>
            </a:pPr>
            <a:r>
              <a:rPr lang="pt-BR" sz="2000" dirty="0" smtClean="0">
                <a:solidFill>
                  <a:srgbClr val="000000"/>
                </a:solidFill>
              </a:rPr>
              <a:t>-</a:t>
            </a:r>
            <a:r>
              <a:rPr lang="pt-BR" sz="2000" dirty="0" smtClean="0">
                <a:solidFill>
                  <a:schemeClr val="tx1"/>
                </a:solidFill>
              </a:rPr>
              <a:t> </a:t>
            </a:r>
            <a:r>
              <a:rPr lang="pt-BR" sz="2000" dirty="0" smtClean="0">
                <a:solidFill>
                  <a:srgbClr val="008000"/>
                </a:solidFill>
              </a:rPr>
              <a:t>Parecer  n</a:t>
            </a:r>
            <a:r>
              <a:rPr lang="pt-BR" sz="2000" baseline="30000" dirty="0" smtClean="0">
                <a:solidFill>
                  <a:srgbClr val="008000"/>
                </a:solidFill>
              </a:rPr>
              <a:t>o</a:t>
            </a:r>
            <a:r>
              <a:rPr lang="pt-BR" sz="2000" dirty="0" smtClean="0">
                <a:solidFill>
                  <a:srgbClr val="008000"/>
                </a:solidFill>
              </a:rPr>
              <a:t> 463 do CAE/Senado Federal</a:t>
            </a:r>
            <a:r>
              <a:rPr lang="pt-BR" sz="2000" dirty="0" smtClean="0">
                <a:solidFill>
                  <a:schemeClr val="tx1"/>
                </a:solidFill>
              </a:rPr>
              <a:t>- Relator: Senador  Lindbergh Farias –Presidente da Comissão: Senadora  Gleissi Hoffmann –  FIDC – não é operação de crédito-parecer  contrário ao TCU  - de </a:t>
            </a:r>
            <a:r>
              <a:rPr lang="pt-BR" sz="2000" dirty="0" smtClean="0"/>
              <a:t>26/04/2016 </a:t>
            </a:r>
            <a:endParaRPr lang="pt-BR" sz="2000" dirty="0"/>
          </a:p>
          <a:p>
            <a:pPr>
              <a:lnSpc>
                <a:spcPct val="130000"/>
              </a:lnSpc>
            </a:pPr>
            <a:r>
              <a:rPr lang="pt-BR" sz="2000" dirty="0" smtClean="0">
                <a:solidFill>
                  <a:srgbClr val="008000"/>
                </a:solidFill>
              </a:rPr>
              <a:t>- PLS 204/2016 –</a:t>
            </a:r>
            <a:r>
              <a:rPr lang="pt-BR" sz="2000" dirty="0" smtClean="0">
                <a:solidFill>
                  <a:schemeClr val="tx1"/>
                </a:solidFill>
              </a:rPr>
              <a:t>  proposição:   </a:t>
            </a:r>
            <a:r>
              <a:rPr lang="pt-BR" sz="2000" dirty="0">
                <a:solidFill>
                  <a:schemeClr val="tx1"/>
                </a:solidFill>
              </a:rPr>
              <a:t>Senador José Serra </a:t>
            </a:r>
            <a:r>
              <a:rPr lang="pt-BR" sz="2000" dirty="0" smtClean="0">
                <a:solidFill>
                  <a:schemeClr val="tx1"/>
                </a:solidFill>
              </a:rPr>
              <a:t> – em  </a:t>
            </a:r>
            <a:r>
              <a:rPr lang="pt-BR" sz="2000" dirty="0" smtClean="0"/>
              <a:t>10/05/2016 </a:t>
            </a:r>
            <a:r>
              <a:rPr lang="pt-BR" sz="2000" dirty="0">
                <a:solidFill>
                  <a:schemeClr val="tx1"/>
                </a:solidFill>
              </a:rPr>
              <a:t>-</a:t>
            </a:r>
            <a:r>
              <a:rPr lang="pt-BR" sz="2000" dirty="0" smtClean="0">
                <a:solidFill>
                  <a:schemeClr val="tx1"/>
                </a:solidFill>
              </a:rPr>
              <a:t> </a:t>
            </a:r>
            <a:r>
              <a:rPr lang="pt-BR" sz="2000" dirty="0">
                <a:solidFill>
                  <a:schemeClr val="tx1"/>
                </a:solidFill>
              </a:rPr>
              <a:t>“ Dispõe sobre a cessão de direitos creditórios originados de créditos tributários e não tributários dos entes da </a:t>
            </a:r>
            <a:r>
              <a:rPr lang="pt-BR" sz="2000" dirty="0" smtClean="0">
                <a:solidFill>
                  <a:schemeClr val="tx1"/>
                </a:solidFill>
              </a:rPr>
              <a:t>Federação” </a:t>
            </a:r>
            <a:endParaRPr lang="pt-BR" sz="2000" dirty="0">
              <a:solidFill>
                <a:srgbClr val="008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86942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1556792"/>
            <a:ext cx="892899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000" dirty="0"/>
          </a:p>
          <a:p>
            <a:r>
              <a:rPr lang="pt-BR" dirty="0" smtClean="0">
                <a:solidFill>
                  <a:srgbClr val="008000"/>
                </a:solidFill>
                <a:latin typeface="Arial"/>
                <a:cs typeface="Arial"/>
              </a:rPr>
              <a:t>PEC </a:t>
            </a:r>
            <a:r>
              <a:rPr lang="pt-BR" dirty="0">
                <a:solidFill>
                  <a:srgbClr val="008000"/>
                </a:solidFill>
                <a:latin typeface="Arial"/>
                <a:cs typeface="Arial"/>
              </a:rPr>
              <a:t>241/2016 </a:t>
            </a:r>
            <a:r>
              <a:rPr lang="pt-BR" dirty="0" smtClean="0">
                <a:solidFill>
                  <a:srgbClr val="008000"/>
                </a:solidFill>
                <a:latin typeface="Arial"/>
                <a:cs typeface="Arial"/>
              </a:rPr>
              <a:t>, PEC 55 – EC 95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congela gastos sociais por 20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anos - 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reserva recursos para o aumento de capital de empresas não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dependentes:</a:t>
            </a:r>
          </a:p>
          <a:p>
            <a:pPr marL="342900" indent="-342900">
              <a:buFontTx/>
              <a:buChar char="-"/>
            </a:pPr>
            <a:endParaRPr lang="pt-BR" dirty="0" smtClean="0">
              <a:solidFill>
                <a:srgbClr val="008000"/>
              </a:solidFill>
              <a:latin typeface="Arial"/>
              <a:cs typeface="Arial"/>
            </a:endParaRPr>
          </a:p>
          <a:p>
            <a:r>
              <a:rPr lang="pt-BR" sz="1600" dirty="0" smtClean="0">
                <a:solidFill>
                  <a:srgbClr val="008000"/>
                </a:solidFill>
                <a:latin typeface="Arial"/>
                <a:cs typeface="Arial"/>
              </a:rPr>
              <a:t>                  </a:t>
            </a:r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Art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. 1º O Ato das Disposições Constitucionais Transitórias passa a vigorar com </a:t>
            </a:r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as seguintes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alterações</a:t>
            </a:r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:</a:t>
            </a:r>
          </a:p>
          <a:p>
            <a:endParaRPr lang="pt-BR" sz="16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                 “</a:t>
            </a:r>
            <a:r>
              <a:rPr lang="pt-BR" sz="1600" dirty="0">
                <a:latin typeface="Arial"/>
                <a:cs typeface="Arial"/>
              </a:rPr>
              <a:t>Art. 102</a:t>
            </a:r>
            <a:r>
              <a:rPr lang="pt-BR" sz="1600" dirty="0" smtClean="0">
                <a:latin typeface="Arial"/>
                <a:cs typeface="Arial"/>
              </a:rPr>
              <a:t>.”</a:t>
            </a:r>
            <a:endParaRPr lang="pt-BR" sz="1600" dirty="0">
              <a:latin typeface="Arial"/>
              <a:cs typeface="Arial"/>
            </a:endParaRPr>
          </a:p>
          <a:p>
            <a:r>
              <a:rPr lang="pt-BR" dirty="0" smtClean="0">
                <a:latin typeface="Arial"/>
                <a:cs typeface="Arial"/>
              </a:rPr>
              <a:t>........</a:t>
            </a:r>
            <a:endParaRPr lang="pt-BR" dirty="0">
              <a:latin typeface="Arial"/>
              <a:cs typeface="Arial"/>
            </a:endParaRPr>
          </a:p>
          <a:p>
            <a:pPr lvl="2"/>
            <a:r>
              <a:rPr lang="pt-BR" sz="1600" dirty="0" smtClean="0">
                <a:latin typeface="Arial"/>
                <a:cs typeface="Arial"/>
              </a:rPr>
              <a:t>§ </a:t>
            </a:r>
            <a:r>
              <a:rPr lang="pt-BR" sz="1600" dirty="0">
                <a:latin typeface="Arial"/>
                <a:cs typeface="Arial"/>
              </a:rPr>
              <a:t>6º Não se incluem nos limites previstos neste artigo:</a:t>
            </a:r>
            <a:endParaRPr lang="pt-BR" sz="1600" dirty="0" smtClean="0">
              <a:latin typeface="Arial"/>
              <a:cs typeface="Arial"/>
            </a:endParaRPr>
          </a:p>
          <a:p>
            <a:pPr lvl="2"/>
            <a:r>
              <a:rPr lang="pt-BR" dirty="0" smtClean="0">
                <a:latin typeface="Arial"/>
                <a:cs typeface="Arial"/>
              </a:rPr>
              <a:t>....</a:t>
            </a:r>
            <a:r>
              <a:rPr lang="pt-BR" dirty="0">
                <a:latin typeface="Arial"/>
                <a:cs typeface="Arial"/>
              </a:rPr>
              <a:t>.. </a:t>
            </a:r>
            <a:endParaRPr lang="pt-BR" dirty="0" smtClean="0">
              <a:latin typeface="Arial"/>
              <a:cs typeface="Arial"/>
            </a:endParaRPr>
          </a:p>
          <a:p>
            <a:pPr lvl="2"/>
            <a:r>
              <a:rPr lang="pt-BR" sz="1600" dirty="0" smtClean="0">
                <a:latin typeface="Arial"/>
                <a:cs typeface="Arial"/>
              </a:rPr>
              <a:t>V </a:t>
            </a:r>
            <a:r>
              <a:rPr lang="pt-BR" sz="1600" dirty="0">
                <a:latin typeface="Arial"/>
                <a:cs typeface="Arial"/>
              </a:rPr>
              <a:t>- despesas com aumento de capital de empresas estatais não dependentes.</a:t>
            </a:r>
            <a:endParaRPr lang="pt-BR" sz="1600" dirty="0" smtClean="0"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endParaRPr lang="pt-BR" dirty="0">
              <a:solidFill>
                <a:srgbClr val="008000"/>
              </a:solidFill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endParaRPr lang="pt-BR" dirty="0">
              <a:solidFill>
                <a:srgbClr val="008000"/>
              </a:solidFill>
              <a:latin typeface="Arial"/>
              <a:cs typeface="Arial"/>
            </a:endParaRPr>
          </a:p>
          <a:p>
            <a:endParaRPr lang="pt-BR" sz="2000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3815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48544" y="1916832"/>
            <a:ext cx="856895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dirty="0">
                <a:solidFill>
                  <a:srgbClr val="5F8804"/>
                </a:solidFill>
                <a:latin typeface="Arial"/>
                <a:cs typeface="Arial"/>
              </a:rPr>
              <a:t>– PROCEDIMENTOS ADOTADOS </a:t>
            </a:r>
            <a:endParaRPr lang="pt-BR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dirty="0">
              <a:solidFill>
                <a:srgbClr val="5F8804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3.4- TCE-MG </a:t>
            </a:r>
            <a:r>
              <a:rPr lang="pt-BR" dirty="0" smtClean="0">
                <a:solidFill>
                  <a:srgbClr val="FF4040"/>
                </a:solidFill>
                <a:latin typeface="Arial"/>
                <a:cs typeface="Arial"/>
              </a:rPr>
              <a:t>–OUVIDORIA</a:t>
            </a:r>
          </a:p>
          <a:p>
            <a:pPr algn="ctr"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endParaRPr lang="pt-BR" sz="18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Reunião- </a:t>
            </a:r>
            <a:r>
              <a:rPr lang="pt-BR" sz="2000" dirty="0">
                <a:solidFill>
                  <a:srgbClr val="000000"/>
                </a:solidFill>
              </a:rPr>
              <a:t>Dra. Cláudia de Carvalho Picinin </a:t>
            </a:r>
            <a:r>
              <a:rPr lang="pt-BR" sz="2000" dirty="0" smtClean="0">
                <a:solidFill>
                  <a:srgbClr val="000000"/>
                </a:solidFill>
              </a:rPr>
              <a:t>-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21-09-2016 </a:t>
            </a: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E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nvio denúncia por e-mail</a:t>
            </a: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806712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0"/>
            <a:ext cx="8784976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endParaRPr lang="pt-BR" sz="18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endParaRPr lang="pt-BR" sz="1800" dirty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3 – PROCEDIMENTOS ADOTADOS </a:t>
            </a:r>
          </a:p>
          <a:p>
            <a:pPr>
              <a:lnSpc>
                <a:spcPct val="70000"/>
              </a:lnSpc>
            </a:pPr>
            <a:r>
              <a:rPr lang="pt-BR" sz="18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endParaRPr lang="pt-BR" sz="1800" dirty="0">
              <a:solidFill>
                <a:srgbClr val="5F8804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endParaRPr lang="pt-BR" sz="18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r>
              <a:rPr lang="pt-BR" sz="1800" dirty="0" smtClean="0">
                <a:solidFill>
                  <a:srgbClr val="5F8804"/>
                </a:solidFill>
                <a:latin typeface="Arial"/>
                <a:cs typeface="Arial"/>
              </a:rPr>
              <a:t>3.4- TCE-MG </a:t>
            </a:r>
            <a:r>
              <a:rPr lang="pt-BR" sz="1800" dirty="0" smtClean="0">
                <a:solidFill>
                  <a:srgbClr val="FF4040"/>
                </a:solidFill>
                <a:latin typeface="Arial"/>
                <a:cs typeface="Arial"/>
              </a:rPr>
              <a:t>–OUVIDORIA – NOTA DE ALERTA</a:t>
            </a: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576" y="1681918"/>
            <a:ext cx="5112568" cy="376330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5168" y="4756966"/>
            <a:ext cx="3312368" cy="176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89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367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– PROCEDIMENTOS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ADOTADOS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5F8804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3.5 - -MINISTÉRIO PÚBLICO FEDERAL - 22-06-2017</a:t>
            </a: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endParaRPr lang="pt-BR" sz="18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1688" y="1669719"/>
            <a:ext cx="6425768" cy="4877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7502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88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1800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sz="1800" dirty="0">
                <a:solidFill>
                  <a:srgbClr val="5F8804"/>
                </a:solidFill>
                <a:latin typeface="Arial"/>
                <a:cs typeface="Arial"/>
              </a:rPr>
              <a:t>– PROCEDIMENTOS </a:t>
            </a:r>
            <a:r>
              <a:rPr lang="pt-BR" sz="1800" dirty="0" smtClean="0">
                <a:solidFill>
                  <a:srgbClr val="5F8804"/>
                </a:solidFill>
                <a:latin typeface="Arial"/>
                <a:cs typeface="Arial"/>
              </a:rPr>
              <a:t>ADOTADOS</a:t>
            </a:r>
          </a:p>
          <a:p>
            <a:pPr algn="ctr">
              <a:lnSpc>
                <a:spcPct val="70000"/>
              </a:lnSpc>
            </a:pPr>
            <a:r>
              <a:rPr lang="pt-BR" sz="18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>
              <a:lnSpc>
                <a:spcPct val="70000"/>
              </a:lnSpc>
            </a:pPr>
            <a:r>
              <a:rPr lang="pt-BR" sz="1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3.5-MINISTÉRIO PÚBLICO FEDERAL</a:t>
            </a:r>
          </a:p>
          <a:p>
            <a:pPr algn="ctr">
              <a:lnSpc>
                <a:spcPct val="70000"/>
              </a:lnSpc>
            </a:pPr>
            <a:endParaRPr lang="pt-BR" sz="18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768" y="903378"/>
            <a:ext cx="4680520" cy="568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22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946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– PROCEDIMENTOS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ADOTADOS</a:t>
            </a:r>
          </a:p>
          <a:p>
            <a:pPr algn="ctr">
              <a:lnSpc>
                <a:spcPct val="70000"/>
              </a:lnSpc>
            </a:pPr>
            <a:endParaRPr lang="pt-BR" sz="2000" dirty="0">
              <a:solidFill>
                <a:srgbClr val="5F8804"/>
              </a:solidFill>
              <a:latin typeface="Arial"/>
              <a:cs typeface="Arial"/>
            </a:endParaRPr>
          </a:p>
          <a:p>
            <a:pPr algn="just">
              <a:lnSpc>
                <a:spcPct val="70000"/>
              </a:lnSpc>
            </a:pP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3.5-MINISTÉRIO PÚBLICO FEDERAL – 0ficio 27-09-2016</a:t>
            </a:r>
          </a:p>
          <a:p>
            <a:pPr algn="ctr">
              <a:lnSpc>
                <a:spcPct val="70000"/>
              </a:lnSpc>
            </a:pPr>
            <a:endParaRPr lang="pt-BR" sz="18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670" y="3555880"/>
            <a:ext cx="5729296" cy="217737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12" y="1268759"/>
            <a:ext cx="4863636" cy="2357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74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3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– PROCEDIMENTOS ADOTADOS </a:t>
            </a: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3.6- MINISTÉRIO PÚBLICO CONTAS/MG – Prot. 21-09-2016</a:t>
            </a:r>
          </a:p>
          <a:p>
            <a:pPr algn="ctr"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752" y="1205892"/>
            <a:ext cx="5318348" cy="529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620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1064568" y="170080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 smtClean="0">
                <a:latin typeface="Arial"/>
                <a:cs typeface="Arial"/>
              </a:rPr>
              <a:t>- Relatório </a:t>
            </a:r>
            <a:r>
              <a:rPr lang="pt-BR" dirty="0">
                <a:latin typeface="Arial"/>
                <a:cs typeface="Arial"/>
              </a:rPr>
              <a:t>Preliminar de 25 de dezembro de 2015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– 77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páginas</a:t>
            </a:r>
          </a:p>
          <a:p>
            <a:pPr lvl="0"/>
            <a:endParaRPr lang="pt-BR" sz="12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endParaRPr lang="pt-BR" sz="12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endParaRPr lang="pt-BR" sz="1200" dirty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Disponível em:</a:t>
            </a:r>
            <a:endParaRPr lang="pt-BR" sz="16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https://drive.google.com/file/d/0B4876KbhMtioWGtPVnc5ZHdKMEU/view?pref=2&amp;pli=1</a:t>
            </a:r>
          </a:p>
          <a:p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 </a:t>
            </a:r>
            <a:r>
              <a:rPr lang="pt-BR" dirty="0" smtClean="0">
                <a:latin typeface="Arial"/>
                <a:cs typeface="Arial"/>
              </a:rPr>
              <a:t>- Relatório </a:t>
            </a:r>
            <a:r>
              <a:rPr lang="pt-BR" dirty="0">
                <a:latin typeface="Arial"/>
                <a:cs typeface="Arial"/>
              </a:rPr>
              <a:t>Complementar de 17 de junho de 2016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– 12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páginas</a:t>
            </a:r>
          </a:p>
          <a:p>
            <a:pPr lvl="0"/>
            <a:endParaRPr lang="pt-BR" dirty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Disponível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em:</a:t>
            </a:r>
          </a:p>
          <a:p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https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://drive.google.com/file/d/0B4876KbhMtiod1RCbndQaXJoR2x4LVdFYl9GZVh5MFpTdndB/view</a:t>
            </a:r>
          </a:p>
        </p:txBody>
      </p:sp>
    </p:spTree>
    <p:extLst>
      <p:ext uri="{BB962C8B-B14F-4D97-AF65-F5344CB8AC3E}">
        <p14:creationId xmlns:p14="http://schemas.microsoft.com/office/powerpoint/2010/main" val="644264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92560" y="1268760"/>
            <a:ext cx="842493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>
                <a:latin typeface="Arial"/>
                <a:cs typeface="Arial"/>
              </a:rPr>
              <a:t>- Relatório 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dirty="0"/>
              <a:t>1 – LEGISLAÇÃO </a:t>
            </a:r>
            <a:r>
              <a:rPr lang="pt-BR" dirty="0" smtClean="0"/>
              <a:t>BASE</a:t>
            </a:r>
          </a:p>
          <a:p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Lei 10.003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(as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alterações dadas pela Lei n° 10.699) de 25 de novembro de 2010 </a:t>
            </a:r>
          </a:p>
          <a:p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- Decreto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14.444 de 09 de junho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2011</a:t>
            </a:r>
            <a:endParaRPr lang="pt-BR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dirty="0">
                <a:solidFill>
                  <a:srgbClr val="000090"/>
                </a:solidFill>
              </a:rPr>
              <a:t>1.2 -  ESTATUTO SOCIAL DA PBH ATIVOS S/</a:t>
            </a:r>
            <a:r>
              <a:rPr lang="pt-BR" dirty="0" smtClean="0">
                <a:solidFill>
                  <a:srgbClr val="000090"/>
                </a:solidFill>
              </a:rPr>
              <a:t>A</a:t>
            </a:r>
          </a:p>
          <a:p>
            <a:pPr algn="just"/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Instituído pelo Decreto 14.444 de 09 de junho de 2011 (com as alterações dadas pelo Decreto nº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15.385/2013</a:t>
            </a:r>
          </a:p>
          <a:p>
            <a:pPr algn="just"/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Não disponível no site da PBH Ativos S.A em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01-12-2015 -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consultado para verificar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alterações)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retroagiu seus efeitos a 29 de março de 2011.</a:t>
            </a:r>
          </a:p>
          <a:p>
            <a:pPr lvl="0" algn="just"/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0" algn="just"/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As atribuições dadas pelo </a:t>
            </a:r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Decreto à PBH Ativos S.A tem um raio de ação muito maior que o autorizado pela Lei que a criou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, principalmente no que diz respeito ao objeto, sede, capital, ações, acionistas, empregados, assembleia geral, diretoria e conselho de administração </a:t>
            </a:r>
          </a:p>
        </p:txBody>
      </p:sp>
    </p:spTree>
    <p:extLst>
      <p:ext uri="{BB962C8B-B14F-4D97-AF65-F5344CB8AC3E}">
        <p14:creationId xmlns:p14="http://schemas.microsoft.com/office/powerpoint/2010/main" val="589747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1136576" y="1124744"/>
            <a:ext cx="82809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latin typeface="Arial"/>
                <a:cs typeface="Arial"/>
              </a:rPr>
              <a:t>- Relatório Preliminar de 25 de dezembro de 2015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dirty="0" smtClean="0">
                <a:solidFill>
                  <a:srgbClr val="000090"/>
                </a:solidFill>
              </a:rPr>
              <a:t>1.3 </a:t>
            </a:r>
            <a:r>
              <a:rPr lang="pt-BR" dirty="0">
                <a:solidFill>
                  <a:srgbClr val="000090"/>
                </a:solidFill>
              </a:rPr>
              <a:t>– </a:t>
            </a:r>
            <a:r>
              <a:rPr lang="pt-BR" dirty="0" smtClean="0">
                <a:solidFill>
                  <a:srgbClr val="000090"/>
                </a:solidFill>
              </a:rPr>
              <a:t>ANÁLISE </a:t>
            </a:r>
            <a:r>
              <a:rPr lang="pt-BR" dirty="0">
                <a:solidFill>
                  <a:srgbClr val="000090"/>
                </a:solidFill>
              </a:rPr>
              <a:t>DA ATA DE 30 DE JULHO DE </a:t>
            </a:r>
            <a:r>
              <a:rPr lang="pt-BR" dirty="0" smtClean="0">
                <a:solidFill>
                  <a:srgbClr val="000090"/>
                </a:solidFill>
              </a:rPr>
              <a:t>2014</a:t>
            </a:r>
          </a:p>
          <a:p>
            <a:endParaRPr lang="pt-BR" dirty="0">
              <a:solidFill>
                <a:srgbClr val="000090"/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a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ata de reunião da diretoria da PBH Ativos S/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encontrada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através de pesquisa na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internet </a:t>
            </a:r>
            <a:r>
              <a:rPr lang="pt-BR" sz="2000" dirty="0" smtClean="0">
                <a:solidFill>
                  <a:srgbClr val="FF4040"/>
                </a:solidFill>
                <a:latin typeface="Arial"/>
                <a:cs typeface="Arial"/>
              </a:rPr>
              <a:t>- se </a:t>
            </a:r>
            <a:r>
              <a:rPr lang="pt-BR" sz="2000" dirty="0">
                <a:solidFill>
                  <a:srgbClr val="FF4040"/>
                </a:solidFill>
                <a:latin typeface="Arial"/>
                <a:cs typeface="Arial"/>
              </a:rPr>
              <a:t>discute e redige decreto </a:t>
            </a:r>
            <a:r>
              <a:rPr lang="pt-BR" sz="2000" dirty="0" smtClean="0">
                <a:solidFill>
                  <a:srgbClr val="FF4040"/>
                </a:solidFill>
                <a:latin typeface="Arial"/>
                <a:cs typeface="Arial"/>
              </a:rPr>
              <a:t>municipal  -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a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ata já sai com a redação do decreto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.</a:t>
            </a:r>
          </a:p>
          <a:p>
            <a:pPr marL="342900" indent="-342900" algn="just">
              <a:buFontTx/>
              <a:buChar char="-"/>
            </a:pP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Decreto não é prerrogativa do executivo municipal? A PBH Ativos S/A também legisla?</a:t>
            </a:r>
          </a:p>
          <a:p>
            <a:pPr algn="just"/>
            <a:endParaRPr lang="pt-BR" sz="2000" dirty="0" smtClean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0886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848544" y="1052736"/>
            <a:ext cx="856895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>
                <a:latin typeface="Arial"/>
                <a:cs typeface="Arial"/>
              </a:rPr>
              <a:t>- Relatório 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pt-BR" dirty="0"/>
              <a:t>2- CAPITAL INICIAL, SÓCIOS E PESSOAL </a:t>
            </a:r>
            <a:endParaRPr lang="pt-BR" dirty="0" smtClean="0"/>
          </a:p>
          <a:p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No site da Companhia – “Relatório de Gestão” especifica suas atividades e declara que:</a:t>
            </a:r>
          </a:p>
          <a:p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sz="2000" i="1" dirty="0">
                <a:solidFill>
                  <a:srgbClr val="5F8804"/>
                </a:solidFill>
                <a:latin typeface="Arial"/>
                <a:cs typeface="Arial"/>
              </a:rPr>
              <a:t>“</a:t>
            </a:r>
            <a:r>
              <a:rPr lang="pt-BR" sz="2000" i="1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Este arcabouço legal a empresa não dependerá orçamentária e financeiramente do Tesouro Municipal sendo então considerada que como a companhia não dependerá do Tesouro Municipal, integrante da administração indireta do Município</a:t>
            </a:r>
            <a:r>
              <a:rPr lang="pt-BR" sz="2000" i="1" dirty="0">
                <a:solidFill>
                  <a:srgbClr val="000000"/>
                </a:solidFill>
                <a:latin typeface="Arial"/>
                <a:cs typeface="Arial"/>
              </a:rPr>
              <a:t>.” </a:t>
            </a:r>
            <a:endParaRPr lang="pt-BR" sz="2000" i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endParaRPr lang="pt-BR" sz="2000" i="1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lang="pt-BR" sz="2000" dirty="0">
                <a:solidFill>
                  <a:srgbClr val="000090"/>
                </a:solidFill>
                <a:latin typeface="Arial"/>
                <a:cs typeface="Arial"/>
              </a:rPr>
              <a:t>despesas de </a:t>
            </a:r>
            <a:r>
              <a:rPr lang="pt-BR" sz="2000" dirty="0" smtClean="0">
                <a:solidFill>
                  <a:srgbClr val="000090"/>
                </a:solidFill>
                <a:latin typeface="Arial"/>
                <a:cs typeface="Arial"/>
              </a:rPr>
              <a:t>custeio -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suportadas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pelo Município. Analisando os documentos comprova-se que a Companhia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utiliza a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estrutura da Secretaria Municipal de Finanças (ver item 2.3 – Empregados).</a:t>
            </a:r>
          </a:p>
          <a:p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</a:p>
          <a:p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Faltam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muitos dados para aprofundar esta análise, apesar da ampla divulgação dos atos desta S/A ser obrigatória conforme sua Lei de criação citada acima (ver arts. 8</a:t>
            </a:r>
            <a:r>
              <a:rPr lang="pt-BR" sz="2000" baseline="30000" dirty="0">
                <a:solidFill>
                  <a:srgbClr val="000000"/>
                </a:solidFill>
                <a:latin typeface="Arial"/>
                <a:cs typeface="Arial"/>
              </a:rPr>
              <a:t>o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 e 9</a:t>
            </a:r>
            <a:r>
              <a:rPr lang="pt-BR" sz="2000" baseline="30000" dirty="0">
                <a:solidFill>
                  <a:srgbClr val="000000"/>
                </a:solidFill>
                <a:latin typeface="Arial"/>
                <a:cs typeface="Arial"/>
              </a:rPr>
              <a:t>o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).</a:t>
            </a:r>
          </a:p>
          <a:p>
            <a:pPr algn="just"/>
            <a:endParaRPr lang="pt-BR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endParaRPr lang="pt-BR" sz="18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endParaRPr lang="pt-BR" dirty="0" smtClean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250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04528" y="908720"/>
            <a:ext cx="9001000" cy="5558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pt-BR" dirty="0"/>
              <a:t>2- CAPITAL INICIAL, SÓCIOS E PESSOAL </a:t>
            </a:r>
            <a:endParaRPr lang="pt-BR" dirty="0" smtClean="0"/>
          </a:p>
          <a:p>
            <a:pPr algn="just"/>
            <a:endParaRPr lang="pt-BR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1800" dirty="0" smtClean="0">
                <a:solidFill>
                  <a:schemeClr val="tx1"/>
                </a:solidFill>
                <a:latin typeface="Arial"/>
                <a:cs typeface="Arial"/>
              </a:rPr>
              <a:t>-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O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capital inicial, de R$100 mil, consta da Lei 10.003/2010.</a:t>
            </a:r>
          </a:p>
          <a:p>
            <a:pPr algn="just">
              <a:lnSpc>
                <a:spcPct val="130000"/>
              </a:lnSpc>
            </a:pPr>
            <a:r>
              <a:rPr lang="pt-BR" sz="1400" dirty="0">
                <a:solidFill>
                  <a:schemeClr val="tx1"/>
                </a:solidFill>
                <a:latin typeface="Arial"/>
                <a:cs typeface="Arial"/>
              </a:rPr>
              <a:t>Vale ressaltar que nenhuma Ata não está disponível no site da PBH Ativos S/A, contrariando preceitos da Lei de sua </a:t>
            </a:r>
            <a:r>
              <a:rPr lang="pt-BR" sz="1400" dirty="0" smtClean="0">
                <a:solidFill>
                  <a:schemeClr val="tx1"/>
                </a:solidFill>
                <a:latin typeface="Arial"/>
                <a:cs typeface="Arial"/>
              </a:rPr>
              <a:t>criação.</a:t>
            </a:r>
            <a:endParaRPr lang="pt-BR" sz="14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endParaRPr lang="pt-BR" sz="2000" dirty="0" smtClean="0">
              <a:solidFill>
                <a:srgbClr val="000090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dirty="0" smtClean="0">
                <a:solidFill>
                  <a:srgbClr val="000090"/>
                </a:solidFill>
                <a:latin typeface="Arial"/>
                <a:cs typeface="Arial"/>
              </a:rPr>
              <a:t>-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Ata de Constituição da PBH Ativos S/A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quase 07 meses após a realização da Assembleia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algn="just">
              <a:lnSpc>
                <a:spcPct val="130000"/>
              </a:lnSpc>
            </a:pP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O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capital social em 31/12/2014 passou para R$ 281.985.709,17, aumentado conforme deliberação da AGE de 11/09/2014 citada na nota. </a:t>
            </a:r>
            <a:r>
              <a:rPr lang="pt-BR" sz="1800" dirty="0">
                <a:solidFill>
                  <a:srgbClr val="00B050"/>
                </a:solidFill>
                <a:latin typeface="Arial"/>
                <a:cs typeface="Arial"/>
              </a:rPr>
              <a:t>Entretanto não foram relacionados os acionistas e não encontrei nos sites de buscas esta Ata </a:t>
            </a:r>
            <a:r>
              <a:rPr lang="pt-BR" sz="1800" dirty="0" smtClean="0">
                <a:solidFill>
                  <a:srgbClr val="00B050"/>
                </a:solidFill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38233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6050729"/>
              </p:ext>
            </p:extLst>
          </p:nvPr>
        </p:nvGraphicFramePr>
        <p:xfrm>
          <a:off x="1352600" y="257279"/>
          <a:ext cx="7920880" cy="6376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" name="Documento" r:id="rId4" imgW="5537200" imgH="4457700" progId="Word.Document.12">
                  <p:embed/>
                </p:oleObj>
              </mc:Choice>
              <mc:Fallback>
                <p:oleObj name="Documento" r:id="rId4" imgW="5537200" imgH="4457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52600" y="257279"/>
                        <a:ext cx="7920880" cy="6376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19521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04528" y="980728"/>
            <a:ext cx="9201472" cy="4968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1600" dirty="0" smtClean="0">
                <a:latin typeface="Arial"/>
                <a:cs typeface="Arial"/>
              </a:rPr>
              <a:t>Relatório </a:t>
            </a:r>
            <a:r>
              <a:rPr lang="pt-BR" sz="1600" dirty="0">
                <a:latin typeface="Arial"/>
                <a:cs typeface="Arial"/>
              </a:rPr>
              <a:t>Preliminar -</a:t>
            </a:r>
            <a:r>
              <a:rPr lang="pt-BR" sz="1600" dirty="0" smtClean="0">
                <a:latin typeface="Arial"/>
                <a:cs typeface="Arial"/>
              </a:rPr>
              <a:t> </a:t>
            </a:r>
            <a:r>
              <a:rPr lang="pt-BR" sz="1600" dirty="0">
                <a:latin typeface="Arial"/>
                <a:cs typeface="Arial"/>
              </a:rPr>
              <a:t>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págs.</a:t>
            </a:r>
          </a:p>
          <a:p>
            <a:endParaRPr lang="pt-BR" dirty="0" smtClean="0">
              <a:solidFill>
                <a:srgbClr val="000090"/>
              </a:solidFill>
            </a:endParaRPr>
          </a:p>
          <a:p>
            <a:r>
              <a:rPr lang="pt-BR" dirty="0" smtClean="0">
                <a:solidFill>
                  <a:srgbClr val="000090"/>
                </a:solidFill>
              </a:rPr>
              <a:t>2.2 </a:t>
            </a:r>
            <a:r>
              <a:rPr lang="pt-BR" dirty="0">
                <a:solidFill>
                  <a:srgbClr val="000090"/>
                </a:solidFill>
              </a:rPr>
              <a:t>-  SÓCIOS</a:t>
            </a:r>
          </a:p>
          <a:p>
            <a:r>
              <a:rPr lang="pt-BR" dirty="0"/>
              <a:t> </a:t>
            </a:r>
          </a:p>
          <a:p>
            <a:pPr algn="just"/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HÁ DIVERGÊNCIAS ENTRE AS ATAS E INFORMAÇŌES NO SITE EM RELAÇÃO AOS SÓCIOS</a:t>
            </a:r>
          </a:p>
          <a:p>
            <a:pPr marL="285750" indent="-285750" algn="just">
              <a:buFontTx/>
              <a:buChar char="-"/>
            </a:pP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A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presidência da PBH Ativos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S/A,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foi exercida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principalmente, por Secretários da SMF: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accent6"/>
                </a:solidFill>
                <a:latin typeface="Arial"/>
                <a:cs typeface="Arial"/>
              </a:rPr>
              <a:t>Sr</a:t>
            </a:r>
            <a:r>
              <a:rPr lang="pt-BR" sz="2000" dirty="0">
                <a:solidFill>
                  <a:schemeClr val="accent6"/>
                </a:solidFill>
                <a:latin typeface="Arial"/>
                <a:cs typeface="Arial"/>
              </a:rPr>
              <a:t>. José Afonso Bicalho Beltrão da </a:t>
            </a:r>
            <a:r>
              <a:rPr lang="pt-BR" sz="2000" dirty="0" smtClean="0">
                <a:solidFill>
                  <a:schemeClr val="accent6"/>
                </a:solidFill>
                <a:latin typeface="Arial"/>
                <a:cs typeface="Arial"/>
              </a:rPr>
              <a:t>Silva – da criação até 2013</a:t>
            </a: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rgbClr val="C00000"/>
                </a:solidFill>
                <a:latin typeface="Arial"/>
                <a:cs typeface="Arial"/>
              </a:rPr>
              <a:t>Sr</a:t>
            </a:r>
            <a:r>
              <a:rPr lang="pt-BR" sz="2000" dirty="0">
                <a:solidFill>
                  <a:srgbClr val="C00000"/>
                </a:solidFill>
                <a:latin typeface="Arial"/>
                <a:cs typeface="Arial"/>
              </a:rPr>
              <a:t>. </a:t>
            </a:r>
            <a:r>
              <a:rPr lang="pt-BR" sz="2000" dirty="0" smtClean="0">
                <a:solidFill>
                  <a:srgbClr val="C00000"/>
                </a:solidFill>
                <a:latin typeface="Arial"/>
                <a:cs typeface="Arial"/>
              </a:rPr>
              <a:t>Marcelo </a:t>
            </a:r>
            <a:r>
              <a:rPr lang="pt-BR" sz="2000" dirty="0">
                <a:solidFill>
                  <a:srgbClr val="C00000"/>
                </a:solidFill>
                <a:latin typeface="Arial"/>
                <a:cs typeface="Arial"/>
              </a:rPr>
              <a:t>Piancastelli de </a:t>
            </a:r>
            <a:r>
              <a:rPr lang="pt-BR" sz="2000" dirty="0" smtClean="0">
                <a:solidFill>
                  <a:srgbClr val="C00000"/>
                </a:solidFill>
                <a:latin typeface="Arial"/>
                <a:cs typeface="Arial"/>
              </a:rPr>
              <a:t>Siqueira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rgbClr val="C00000"/>
                </a:solidFill>
                <a:latin typeface="Arial"/>
                <a:cs typeface="Arial"/>
              </a:rPr>
              <a:t>Sr</a:t>
            </a:r>
            <a:r>
              <a:rPr lang="pt-BR" sz="2000" dirty="0">
                <a:solidFill>
                  <a:srgbClr val="C00000"/>
                </a:solidFill>
                <a:latin typeface="Arial"/>
                <a:cs typeface="Arial"/>
              </a:rPr>
              <a:t>. Edson Ronaldo </a:t>
            </a:r>
            <a:r>
              <a:rPr lang="pt-BR" sz="2000" dirty="0" smtClean="0">
                <a:solidFill>
                  <a:srgbClr val="C00000"/>
                </a:solidFill>
                <a:latin typeface="Arial"/>
                <a:cs typeface="Arial"/>
              </a:rPr>
              <a:t>Nascimento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/>
                <a:cs typeface="Arial"/>
              </a:rPr>
              <a:t>Sr</a:t>
            </a:r>
            <a:r>
              <a:rPr lang="pt-BR" sz="2000" dirty="0">
                <a:latin typeface="Arial"/>
                <a:cs typeface="Arial"/>
              </a:rPr>
              <a:t>. Ricardo Augusto Simões </a:t>
            </a:r>
            <a:r>
              <a:rPr lang="pt-BR" sz="2000" dirty="0" smtClean="0">
                <a:latin typeface="Arial"/>
                <a:cs typeface="Arial"/>
              </a:rPr>
              <a:t>Campos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Não temos as datas de troca de presidência por falta das atas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Atualmente,  </a:t>
            </a:r>
            <a:r>
              <a:rPr lang="pt-BR" sz="2000" dirty="0" smtClean="0">
                <a:latin typeface="Arial"/>
                <a:cs typeface="Arial"/>
              </a:rPr>
              <a:t>Sr. Pedro Meneguetti-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também foi Secretário da SMF </a:t>
            </a:r>
            <a:endParaRPr lang="pt-BR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108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04528" y="1052736"/>
            <a:ext cx="90730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1800" dirty="0" smtClean="0">
                <a:latin typeface="Arial"/>
                <a:cs typeface="Arial"/>
              </a:rPr>
              <a:t>Relatório </a:t>
            </a:r>
            <a:r>
              <a:rPr lang="pt-BR" sz="1800" dirty="0">
                <a:latin typeface="Arial"/>
                <a:cs typeface="Arial"/>
              </a:rPr>
              <a:t>Preliminar -</a:t>
            </a:r>
            <a:r>
              <a:rPr lang="pt-BR" sz="1800" dirty="0" smtClean="0">
                <a:latin typeface="Arial"/>
                <a:cs typeface="Arial"/>
              </a:rPr>
              <a:t> </a:t>
            </a:r>
            <a:r>
              <a:rPr lang="pt-BR" sz="1800" dirty="0">
                <a:latin typeface="Arial"/>
                <a:cs typeface="Arial"/>
              </a:rPr>
              <a:t>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77 </a:t>
            </a:r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págs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algn="just"/>
            <a:endParaRPr lang="pt-BR" dirty="0" smtClean="0">
              <a:solidFill>
                <a:srgbClr val="000090"/>
              </a:solidFill>
              <a:latin typeface="Arial"/>
              <a:cs typeface="Arial"/>
            </a:endParaRPr>
          </a:p>
          <a:p>
            <a:pPr algn="just"/>
            <a:r>
              <a:rPr lang="pt-BR" dirty="0" smtClean="0">
                <a:solidFill>
                  <a:srgbClr val="000090"/>
                </a:solidFill>
                <a:latin typeface="Arial"/>
                <a:cs typeface="Arial"/>
              </a:rPr>
              <a:t>2.2 </a:t>
            </a:r>
            <a:r>
              <a:rPr lang="pt-BR" dirty="0">
                <a:solidFill>
                  <a:srgbClr val="000090"/>
                </a:solidFill>
                <a:latin typeface="Arial"/>
                <a:cs typeface="Arial"/>
              </a:rPr>
              <a:t>-  SÓCIOS</a:t>
            </a:r>
          </a:p>
          <a:p>
            <a:pPr algn="just"/>
            <a:r>
              <a:rPr lang="pt-BR" dirty="0">
                <a:latin typeface="Arial"/>
                <a:cs typeface="Arial"/>
              </a:rPr>
              <a:t> </a:t>
            </a:r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consta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como acionistas o Município de Belo Horizonte, a Prodabel, a BHTrans e </a:t>
            </a:r>
            <a:r>
              <a:rPr lang="pt-BR" dirty="0">
                <a:latin typeface="Arial"/>
                <a:cs typeface="Arial"/>
              </a:rPr>
              <a:t>as pessoas físicas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José Afonso Bicalho Beltrão da Silva, Marco Aurélio Vasconcelos Cançado, José Lauro Nogueira Terror, Josué Costa Valadão e Heloisa Carvalho. </a:t>
            </a:r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Tx/>
              <a:buChar char="-"/>
            </a:pPr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Constata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-se uma divergência dos nomes dos acionistas no portal do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Município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e os constantes dos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balanços</a:t>
            </a:r>
            <a:endParaRPr lang="pt-BR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No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site da PBH Ativos S/A não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consta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os nomes dos sócios minoritários </a:t>
            </a:r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7161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848544" y="1484784"/>
            <a:ext cx="856895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>
                <a:latin typeface="Arial"/>
                <a:cs typeface="Arial"/>
              </a:rPr>
              <a:t>- 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r>
              <a:rPr lang="pt-BR" dirty="0"/>
              <a:t> </a:t>
            </a:r>
            <a:endParaRPr lang="pt-BR" dirty="0" smtClean="0"/>
          </a:p>
          <a:p>
            <a:r>
              <a:rPr lang="pt-BR" dirty="0" smtClean="0">
                <a:solidFill>
                  <a:srgbClr val="000090"/>
                </a:solidFill>
              </a:rPr>
              <a:t>2.3 </a:t>
            </a:r>
            <a:r>
              <a:rPr lang="pt-BR" dirty="0">
                <a:solidFill>
                  <a:srgbClr val="000090"/>
                </a:solidFill>
              </a:rPr>
              <a:t>– EMPREGADOS </a:t>
            </a:r>
          </a:p>
          <a:p>
            <a:r>
              <a:rPr lang="pt-BR" dirty="0"/>
              <a:t> </a:t>
            </a:r>
          </a:p>
          <a:p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A PBH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Ativos S/A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não realizou concurso público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para compor seu quadro de empregados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– determinação  da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Constituição Federal, artigo 37, inciso II.</a:t>
            </a:r>
          </a:p>
          <a:p>
            <a:pPr algn="just"/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No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Relatório da Administração 2014, consta que a empresa tem 18 empregados e dentre eles </a:t>
            </a:r>
            <a:r>
              <a:rPr lang="pt-BR" sz="2000" dirty="0">
                <a:solidFill>
                  <a:srgbClr val="FF4040"/>
                </a:solidFill>
                <a:latin typeface="Arial"/>
                <a:cs typeface="Arial"/>
              </a:rPr>
              <a:t>empregados cedidos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mas não existe informação de quantos e por quais órgãos foram cedidos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algn="just"/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no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reembolso não consta funcionários do Município que trabalharam para a PBH Ativos S/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A - Pregões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eletrônicos são realizados pela Secretaria Municipal Adjunta de Gestão Administrativa - SMAGEA </a:t>
            </a:r>
          </a:p>
        </p:txBody>
      </p:sp>
    </p:spTree>
    <p:extLst>
      <p:ext uri="{BB962C8B-B14F-4D97-AF65-F5344CB8AC3E}">
        <p14:creationId xmlns:p14="http://schemas.microsoft.com/office/powerpoint/2010/main" val="5049405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04528" y="1876474"/>
            <a:ext cx="87129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1800" dirty="0" smtClean="0">
                <a:latin typeface="Arial"/>
                <a:cs typeface="Arial"/>
              </a:rPr>
              <a:t>Relatório </a:t>
            </a:r>
            <a:r>
              <a:rPr lang="pt-BR" sz="1800" dirty="0">
                <a:latin typeface="Arial"/>
                <a:cs typeface="Arial"/>
              </a:rPr>
              <a:t>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77 </a:t>
            </a:r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págs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lvl="0" algn="just"/>
            <a:endParaRPr lang="pt-BR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 lvl="0" algn="just"/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3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Repasse de créditos do Município de Belo Horizonte,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“</a:t>
            </a:r>
            <a:r>
              <a:rPr lang="pt-BR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CARIMBADO”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para o DRENURBS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, d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o convênio de cooperação entre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GOVERNO DE MG/MUNICIPIO DE BH/COPASA/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SUDECAP -  para a prestação compartilhada de serviços de abastecimento de água e esgotamento sanitário em BH, em novembro de 2002 </a:t>
            </a:r>
          </a:p>
          <a:p>
            <a:pPr algn="just"/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 </a:t>
            </a:r>
            <a:endParaRPr lang="pt-BR" sz="18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5203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20552" y="1988840"/>
            <a:ext cx="849694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1800" dirty="0" smtClean="0">
                <a:latin typeface="Arial"/>
                <a:cs typeface="Arial"/>
              </a:rPr>
              <a:t>Relatório </a:t>
            </a:r>
            <a:r>
              <a:rPr lang="pt-BR" sz="1800" dirty="0">
                <a:latin typeface="Arial"/>
                <a:cs typeface="Arial"/>
              </a:rPr>
              <a:t>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77 </a:t>
            </a:r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págs.</a:t>
            </a:r>
          </a:p>
          <a:p>
            <a:endParaRPr lang="pt-BR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QUE CRÉDITOS SÃO ESTES REPASSADOS PARA AUMENTO DE CAPITAL DA PBH ATIVOS S/A?</a:t>
            </a:r>
          </a:p>
          <a:p>
            <a:r>
              <a:rPr lang="pt-BR" dirty="0"/>
              <a:t> </a:t>
            </a:r>
            <a:r>
              <a:rPr lang="pt-BR" dirty="0" smtClean="0">
                <a:solidFill>
                  <a:schemeClr val="tx1"/>
                </a:solidFill>
              </a:rPr>
              <a:t>- Histórico</a:t>
            </a:r>
          </a:p>
          <a:p>
            <a:endParaRPr lang="pt-BR" dirty="0"/>
          </a:p>
          <a:p>
            <a:pPr algn="just"/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3.2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- O </a:t>
            </a: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QUE SE APUROU ATRAVÉS DAS DEMONSTRAÇÕES CONTÁBEIS </a:t>
            </a:r>
          </a:p>
          <a:p>
            <a:pPr lvl="0" algn="just"/>
            <a:endParaRPr lang="pt-BR" sz="2000" dirty="0">
              <a:solidFill>
                <a:srgbClr val="000090"/>
              </a:solidFill>
              <a:latin typeface="Arial"/>
              <a:cs typeface="Arial"/>
            </a:endParaRPr>
          </a:p>
          <a:p>
            <a:pPr lvl="0"/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42059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60512" y="404664"/>
            <a:ext cx="9289032" cy="591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3.2 - O QUE SE APUROU ATRAVÉS DAS DEMONSTRAÇÕES CONTÁBEIS </a:t>
            </a:r>
          </a:p>
          <a:p>
            <a:pPr algn="just">
              <a:lnSpc>
                <a:spcPct val="130000"/>
              </a:lnSpc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Com a assinatura Convênio -  a COPASA ficou com a responsabilidade pelos custos do DRENURBS de até </a:t>
            </a:r>
            <a:r>
              <a:rPr lang="pt-BR" sz="2000" dirty="0" smtClean="0">
                <a:latin typeface="Arial"/>
                <a:cs typeface="Arial"/>
              </a:rPr>
              <a:t>R$ 170 milhões de reais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que seriam repassados para o Fundo Municipal de Saneamento – FMS (criado pela Lei Municipal 8260/2001), em parcelas mensais, </a:t>
            </a:r>
            <a:r>
              <a:rPr lang="pt-BR" sz="2000" dirty="0" smtClean="0">
                <a:latin typeface="Arial"/>
                <a:cs typeface="Arial"/>
              </a:rPr>
              <a:t>no prazo de 24 anos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, à partir de janeiro de 2008. </a:t>
            </a:r>
          </a:p>
          <a:p>
            <a:pPr marL="342900" indent="-342900" algn="just">
              <a:lnSpc>
                <a:spcPct val="130000"/>
              </a:lnSpc>
              <a:buFontTx/>
              <a:buChar char="-"/>
            </a:pPr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o valor que deveria ser repassado para o Drenurbs está sendo repassado para a S/A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(PBH ATIVOS) para aumento de capital, sem nenhuma transparência ou discursão com a sociedade.</a:t>
            </a:r>
          </a:p>
          <a:p>
            <a:pPr algn="just"/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pt-BR" sz="1200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pt-BR" sz="12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sz="1200" dirty="0" smtClean="0">
                <a:solidFill>
                  <a:srgbClr val="000000"/>
                </a:solidFill>
                <a:latin typeface="Arial"/>
                <a:cs typeface="Arial"/>
              </a:rPr>
              <a:t>Valor </a:t>
            </a:r>
            <a:r>
              <a:rPr lang="pt-BR" sz="1200" dirty="0">
                <a:solidFill>
                  <a:srgbClr val="000000"/>
                </a:solidFill>
                <a:latin typeface="Arial"/>
                <a:cs typeface="Arial"/>
              </a:rPr>
              <a:t>da época - a ser corrigido por índice a ser discutido posteriormente.</a:t>
            </a:r>
          </a:p>
          <a:p>
            <a:endParaRPr lang="es-ES" dirty="0" smtClean="0">
              <a:solidFill>
                <a:srgbClr val="000000"/>
              </a:solidFill>
            </a:endParaRPr>
          </a:p>
          <a:p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58043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32520" y="1124744"/>
            <a:ext cx="8640960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3.2 - O QUE SE APUROU ATRAVÉS DAS DEMONSTRAÇÕES CONTÁBEIS </a:t>
            </a:r>
          </a:p>
          <a:p>
            <a:pPr>
              <a:lnSpc>
                <a:spcPct val="130000"/>
              </a:lnSpc>
            </a:pPr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 em </a:t>
            </a:r>
            <a:r>
              <a:rPr lang="pt-BR" dirty="0" smtClean="0">
                <a:latin typeface="Arial"/>
                <a:cs typeface="Arial"/>
              </a:rPr>
              <a:t>29/05/2012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era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de </a:t>
            </a:r>
            <a:r>
              <a:rPr lang="pt-BR" dirty="0">
                <a:latin typeface="Arial"/>
                <a:cs typeface="Arial"/>
              </a:rPr>
              <a:t>R$ 252.624.385,83 </a:t>
            </a:r>
            <a:r>
              <a:rPr lang="pt-BR" dirty="0" smtClean="0">
                <a:latin typeface="Arial"/>
                <a:cs typeface="Arial"/>
              </a:rPr>
              <a:t>.</a:t>
            </a:r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 as transferências 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de créditos da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COPASA em 2014 gerou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uma </a:t>
            </a:r>
            <a:r>
              <a:rPr lang="pt-BR" dirty="0">
                <a:solidFill>
                  <a:srgbClr val="008000"/>
                </a:solidFill>
                <a:latin typeface="Arial"/>
                <a:cs typeface="Arial"/>
              </a:rPr>
              <a:t>receita operacional de R$ 45,9 </a:t>
            </a:r>
            <a:r>
              <a:rPr lang="pt-BR" dirty="0" smtClean="0">
                <a:solidFill>
                  <a:srgbClr val="008000"/>
                </a:solidFill>
                <a:latin typeface="Arial"/>
                <a:cs typeface="Arial"/>
              </a:rPr>
              <a:t>milhões </a:t>
            </a:r>
            <a:r>
              <a:rPr lang="pt-BR" sz="1200" b="0" dirty="0" smtClean="0">
                <a:solidFill>
                  <a:schemeClr val="tx1"/>
                </a:solidFill>
                <a:latin typeface="Arial"/>
                <a:cs typeface="Arial"/>
              </a:rPr>
              <a:t>(ver Relatório </a:t>
            </a:r>
            <a:r>
              <a:rPr lang="pt-BR" sz="1200" b="0" dirty="0">
                <a:solidFill>
                  <a:schemeClr val="tx1"/>
                </a:solidFill>
                <a:latin typeface="Arial"/>
                <a:cs typeface="Arial"/>
              </a:rPr>
              <a:t>da </a:t>
            </a:r>
            <a:r>
              <a:rPr lang="pt-BR" sz="1200" b="0" dirty="0" smtClean="0">
                <a:solidFill>
                  <a:schemeClr val="tx1"/>
                </a:solidFill>
                <a:latin typeface="Arial"/>
                <a:cs typeface="Arial"/>
              </a:rPr>
              <a:t>Administração)   </a:t>
            </a:r>
          </a:p>
          <a:p>
            <a:pPr>
              <a:lnSpc>
                <a:spcPct val="130000"/>
              </a:lnSpc>
            </a:pPr>
            <a:endParaRPr lang="pt-BR" sz="1200" b="0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 - as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p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arcelas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serão pagas mensalmente, sendo que o vencimento da última parcela </a:t>
            </a:r>
            <a:r>
              <a:rPr lang="pt-BR" dirty="0">
                <a:latin typeface="Arial"/>
                <a:cs typeface="Arial"/>
              </a:rPr>
              <a:t>se dará em dezembro de 2031. </a:t>
            </a:r>
            <a:endParaRPr lang="pt-BR" dirty="0" smtClean="0"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endParaRPr lang="es-ES" dirty="0"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41471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60512" y="260648"/>
            <a:ext cx="8856984" cy="2662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Defensoria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Pública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de Minas Gerais – entra com Ação Civil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Pública – Desvio de finalidade</a:t>
            </a:r>
            <a:endParaRPr lang="pt-BR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lvl="0" algn="just"/>
            <a:endParaRPr lang="pt-BR" sz="2000" dirty="0">
              <a:solidFill>
                <a:srgbClr val="000090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 </a:t>
            </a: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632520" y="620688"/>
            <a:ext cx="86409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2000" dirty="0" smtClean="0">
                <a:solidFill>
                  <a:srgbClr val="000090"/>
                </a:solidFill>
                <a:latin typeface="Arial"/>
                <a:cs typeface="Arial"/>
              </a:rPr>
              <a:t> </a:t>
            </a:r>
            <a:endParaRPr lang="pt-BR" sz="2000" dirty="0">
              <a:solidFill>
                <a:srgbClr val="000090"/>
              </a:solidFill>
              <a:latin typeface="Arial"/>
              <a:cs typeface="Arial"/>
            </a:endParaRPr>
          </a:p>
          <a:p>
            <a:pPr lvl="0"/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568" y="1344073"/>
            <a:ext cx="8841432" cy="47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823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848544" y="1628800"/>
            <a:ext cx="856895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latin typeface="Arial"/>
                <a:cs typeface="Arial"/>
              </a:rPr>
              <a:t>Relatório </a:t>
            </a:r>
            <a:r>
              <a:rPr lang="pt-BR" sz="2000" dirty="0">
                <a:latin typeface="Arial"/>
                <a:cs typeface="Arial"/>
              </a:rPr>
              <a:t>Preliminar de 25 de dezembro de 2015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– 77págs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lvl="0"/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pt-BR" dirty="0" smtClean="0"/>
              <a:t>4 </a:t>
            </a:r>
            <a:r>
              <a:rPr lang="pt-BR" dirty="0"/>
              <a:t>– </a:t>
            </a:r>
            <a:r>
              <a:rPr lang="pt-BR" dirty="0" smtClean="0"/>
              <a:t>“Doação” de imóveis do MUNICÍPIO </a:t>
            </a:r>
            <a:r>
              <a:rPr lang="pt-BR" dirty="0"/>
              <a:t>DE BELO HORIZONTE </a:t>
            </a:r>
            <a:r>
              <a:rPr lang="pt-BR" dirty="0" smtClean="0"/>
              <a:t>para a PBH </a:t>
            </a:r>
            <a:r>
              <a:rPr lang="pt-BR" dirty="0"/>
              <a:t>ATIVOS S/A PARA AUMENTO DE CAPITAL</a:t>
            </a:r>
          </a:p>
          <a:p>
            <a:pPr lvl="0"/>
            <a:endParaRPr lang="pt-BR" dirty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Lei 10.699 de 10/01/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2014                                                     –  - ementa: “</a:t>
            </a:r>
            <a:r>
              <a:rPr lang="pt-BR" sz="1800" i="1" dirty="0" smtClean="0">
                <a:solidFill>
                  <a:schemeClr val="tx1"/>
                </a:solidFill>
                <a:latin typeface="Arial"/>
                <a:cs typeface="Arial"/>
              </a:rPr>
              <a:t>Autoriza </a:t>
            </a:r>
            <a:r>
              <a:rPr lang="pt-BR" sz="1800" i="1" dirty="0">
                <a:solidFill>
                  <a:schemeClr val="tx1"/>
                </a:solidFill>
                <a:latin typeface="Arial"/>
                <a:cs typeface="Arial"/>
              </a:rPr>
              <a:t>a alienação à PBH Ativos S/A, sob a forma de doação, de bens imóveis de propriedade do </a:t>
            </a:r>
            <a:r>
              <a:rPr lang="pt-BR" sz="1800" i="1" dirty="0" smtClean="0">
                <a:solidFill>
                  <a:schemeClr val="tx1"/>
                </a:solidFill>
                <a:latin typeface="Arial"/>
                <a:cs typeface="Arial"/>
              </a:rPr>
              <a:t>Município”</a:t>
            </a:r>
            <a:r>
              <a:rPr lang="pt-BR" i="1" dirty="0" smtClean="0">
                <a:solidFill>
                  <a:schemeClr val="tx1"/>
                </a:solidFill>
                <a:latin typeface="Arial"/>
                <a:cs typeface="Arial"/>
              </a:rPr>
              <a:t>.</a:t>
            </a:r>
            <a:endParaRPr lang="pt-BR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</a:t>
            </a:r>
            <a:r>
              <a:rPr lang="pt-BR" sz="1800" i="1" dirty="0">
                <a:solidFill>
                  <a:schemeClr val="tx1"/>
                </a:solidFill>
                <a:latin typeface="Arial"/>
                <a:cs typeface="Arial"/>
              </a:rPr>
              <a:t>Parágrafo </a:t>
            </a:r>
            <a:r>
              <a:rPr lang="pt-BR" sz="1800" i="1" dirty="0" smtClean="0">
                <a:solidFill>
                  <a:schemeClr val="tx1"/>
                </a:solidFill>
                <a:latin typeface="Arial"/>
                <a:cs typeface="Arial"/>
              </a:rPr>
              <a:t>único do art. 1º  </a:t>
            </a:r>
            <a:r>
              <a:rPr lang="pt-BR" sz="1800" i="1" dirty="0">
                <a:solidFill>
                  <a:schemeClr val="tx1"/>
                </a:solidFill>
                <a:latin typeface="Arial"/>
                <a:cs typeface="Arial"/>
              </a:rPr>
              <a:t>- </a:t>
            </a:r>
            <a:r>
              <a:rPr lang="pt-BR" sz="1800" i="1" dirty="0" smtClean="0">
                <a:solidFill>
                  <a:schemeClr val="tx1"/>
                </a:solidFill>
                <a:latin typeface="Arial"/>
                <a:cs typeface="Arial"/>
              </a:rPr>
              <a:t>autorizado </a:t>
            </a:r>
            <a:r>
              <a:rPr lang="pt-BR" sz="1800" i="1" dirty="0">
                <a:solidFill>
                  <a:schemeClr val="tx1"/>
                </a:solidFill>
                <a:latin typeface="Arial"/>
                <a:cs typeface="Arial"/>
              </a:rPr>
              <a:t>a alienar os imóveis </a:t>
            </a:r>
            <a:r>
              <a:rPr lang="pt-BR" sz="1800" i="1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pt-BR" sz="1800" i="1" dirty="0">
                <a:solidFill>
                  <a:schemeClr val="tx1"/>
                </a:solidFill>
                <a:latin typeface="Arial"/>
                <a:cs typeface="Arial"/>
              </a:rPr>
              <a:t>à PBH Ativos S/A, para fins de integralização em seu capital social. </a:t>
            </a:r>
            <a:endParaRPr lang="pt-BR" sz="1800" dirty="0">
              <a:solidFill>
                <a:schemeClr val="tx1"/>
              </a:solidFill>
              <a:latin typeface="Arial"/>
              <a:cs typeface="Arial"/>
            </a:endParaRPr>
          </a:p>
          <a:p>
            <a:pPr lvl="0"/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11911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20552" y="1124744"/>
            <a:ext cx="849694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 smtClean="0">
                <a:latin typeface="Arial"/>
                <a:cs typeface="Arial"/>
              </a:rPr>
              <a:t>Relatório </a:t>
            </a:r>
            <a:r>
              <a:rPr lang="pt-BR" sz="1800" dirty="0">
                <a:latin typeface="Arial"/>
                <a:cs typeface="Arial"/>
              </a:rPr>
              <a:t>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77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págs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lvl="0" indent="-285750">
              <a:buFontTx/>
              <a:buChar char="-"/>
            </a:pPr>
            <a:endParaRPr lang="pt-BR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r>
              <a:rPr lang="pt-BR" sz="1600" dirty="0" smtClean="0">
                <a:solidFill>
                  <a:srgbClr val="0070C0"/>
                </a:solidFill>
                <a:latin typeface="Arial"/>
                <a:cs typeface="Arial"/>
              </a:rPr>
              <a:t>“DOAÇŌES” DE IMÓVEIS</a:t>
            </a:r>
          </a:p>
          <a:p>
            <a:pPr marL="285750" lvl="0" indent="-285750">
              <a:buFontTx/>
              <a:buChar char="-"/>
            </a:pPr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400" y="2760702"/>
            <a:ext cx="8218096" cy="332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911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endParaRPr lang="pt-BR" sz="1600" dirty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Relatório </a:t>
            </a:r>
            <a:r>
              <a:rPr lang="pt-BR" sz="1600" dirty="0">
                <a:latin typeface="Arial"/>
                <a:cs typeface="Arial"/>
              </a:rPr>
              <a:t>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420" y="2564904"/>
            <a:ext cx="7759035" cy="288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68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>
                <a:latin typeface="Arial"/>
                <a:cs typeface="Arial"/>
              </a:rPr>
              <a:t>- 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marL="285750" indent="-285750">
              <a:buFontTx/>
              <a:buChar char="-"/>
            </a:pPr>
            <a:endParaRPr lang="pt-BR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lvl="0" indent="-285750">
              <a:buFontTx/>
              <a:buChar char="-"/>
            </a:pP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“DOAÇŌES” DE IMÓVEIS- DENÚCIA ASSOCIAÇÔES DE BAIRROS e MAMBH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721" y="1635418"/>
            <a:ext cx="6696743" cy="492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7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>
                <a:latin typeface="Arial"/>
                <a:cs typeface="Arial"/>
              </a:rPr>
              <a:t>- Relatório </a:t>
            </a:r>
            <a:r>
              <a:rPr lang="pt-BR" sz="1600" dirty="0">
                <a:latin typeface="Arial"/>
                <a:cs typeface="Arial"/>
              </a:rPr>
              <a:t>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77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76536" y="1484784"/>
            <a:ext cx="8928992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Ver Relatório complementar de  17-06-2016- págs.. 01 a 10 - acresce informações sobre ações e estudos técnico ao Relatório de 25-12-2015  sobre os imóveis “doados”.</a:t>
            </a:r>
            <a:endParaRPr lang="pt-BR" dirty="0">
              <a:solidFill>
                <a:srgbClr val="5F8804"/>
              </a:solidFill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endParaRPr lang="pt-BR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Processo legislativo;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Processo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(Ação Popular para suspender leilão de 20 imóveis pela PBH Ativos S/A) de Concessão de Liminar n</a:t>
            </a:r>
            <a:r>
              <a:rPr lang="pt-BR" sz="2000" baseline="30000" dirty="0">
                <a:solidFill>
                  <a:schemeClr val="tx1"/>
                </a:solidFill>
                <a:latin typeface="Arial"/>
                <a:cs typeface="Arial"/>
              </a:rPr>
              <a:t>o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 5043491-04.2016.8.13.0024, nos autos de Primeira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Instancia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;</a:t>
            </a: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lnSpc>
                <a:spcPct val="13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comprovação do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valor irrisório dos valores dos imóveis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repassados para a S/A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– realizado pela Escola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de Arquitetura da UFMG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 -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P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rojeto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de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Extensão - 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Cartografias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Emergentes. </a:t>
            </a:r>
          </a:p>
          <a:p>
            <a:pPr marL="342900" indent="-342900" algn="just">
              <a:lnSpc>
                <a:spcPct val="130000"/>
              </a:lnSpc>
              <a:buFontTx/>
              <a:buChar char="-"/>
            </a:pP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8369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800" dirty="0" smtClean="0">
              <a:latin typeface="Arial"/>
              <a:cs typeface="Arial"/>
            </a:endParaRPr>
          </a:p>
          <a:p>
            <a:r>
              <a:rPr lang="pt-BR" sz="1800" dirty="0">
                <a:latin typeface="Arial"/>
                <a:cs typeface="Arial"/>
              </a:rPr>
              <a:t>-</a:t>
            </a:r>
            <a:r>
              <a:rPr lang="pt-BR" sz="1800" dirty="0" smtClean="0">
                <a:latin typeface="Arial"/>
                <a:cs typeface="Arial"/>
              </a:rPr>
              <a:t> Relatório </a:t>
            </a:r>
            <a:r>
              <a:rPr lang="pt-BR" sz="1800" dirty="0">
                <a:latin typeface="Arial"/>
                <a:cs typeface="Arial"/>
              </a:rPr>
              <a:t>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8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64568" y="2492896"/>
            <a:ext cx="8640960" cy="325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t-BR" sz="2000" dirty="0" smtClean="0">
                <a:latin typeface="Arial"/>
                <a:cs typeface="Arial"/>
              </a:rPr>
              <a:t>5- Cessão de créditos tributários e não tributários para lastrear debêntures – fere a constituição federal, a lei de responsabilidade fiscal, o código tributário nacional e já julgamento realizado pelo Tribunal de Contas da União que declarou inconstitucional a antecipação de crédito -vedação legal – pag. 36 a 77 </a:t>
            </a:r>
          </a:p>
          <a:p>
            <a:pPr>
              <a:lnSpc>
                <a:spcPct val="120000"/>
              </a:lnSpc>
            </a:pPr>
            <a:r>
              <a:rPr lang="pt-BR" dirty="0">
                <a:latin typeface="Arial"/>
                <a:cs typeface="Arial"/>
              </a:rPr>
              <a:t> </a:t>
            </a:r>
            <a:endParaRPr lang="pt-BR" dirty="0" smtClean="0">
              <a:latin typeface="Arial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u="sng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u="sng" dirty="0">
                <a:solidFill>
                  <a:srgbClr val="000000"/>
                </a:solidFill>
                <a:latin typeface="Arial"/>
                <a:cs typeface="Arial"/>
              </a:rPr>
              <a:t>só os créditos parcelados que serão cedidos e inscritos ou não em Dívida Ativa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5340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820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Item 5 </a:t>
            </a:r>
          </a:p>
          <a:p>
            <a:pPr marL="342900" indent="-342900">
              <a:buFontTx/>
              <a:buChar char="-"/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fluxo </a:t>
            </a:r>
            <a:r>
              <a:rPr lang="pt-BR" sz="2000" dirty="0">
                <a:solidFill>
                  <a:srgbClr val="0070C0"/>
                </a:solidFill>
                <a:latin typeface="Arial"/>
                <a:cs typeface="Arial"/>
              </a:rPr>
              <a:t>de caixa contínuo porque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, como se constatará, quando há inadimplência do contribuinte o Município é obrigado a recompor o fluxo. </a:t>
            </a: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5.1 –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PREGĀO – </a:t>
            </a:r>
            <a:r>
              <a:rPr lang="pt-BR" dirty="0" smtClean="0">
                <a:solidFill>
                  <a:srgbClr val="0070C0"/>
                </a:solidFill>
                <a:latin typeface="Arial"/>
                <a:cs typeface="Arial"/>
              </a:rPr>
              <a:t>esse item merece maior atenção porque há indícios de irregularidades e, caso seja, provado torna nula toda a operação com debêntures</a:t>
            </a:r>
            <a:endParaRPr lang="pt-BR" dirty="0">
              <a:solidFill>
                <a:srgbClr val="0070C0"/>
              </a:solidFill>
              <a:latin typeface="Arial"/>
              <a:cs typeface="Arial"/>
            </a:endParaRPr>
          </a:p>
          <a:p>
            <a:pPr algn="just"/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Observa-se que os tramites não foram legais, cita-se como exemplo:</a:t>
            </a:r>
          </a:p>
          <a:p>
            <a:pPr algn="just"/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- A alegada exiguidade de tempo da “Prefeitura” (sic) não é motivo para prejudicar ou fazer um certame, sem cumprir a legislação, de forma a frustrar a possibilidade de competição em um processo licitatório </a:t>
            </a:r>
          </a:p>
          <a:p>
            <a:pPr marL="342900" indent="-342900">
              <a:buFontTx/>
              <a:buChar char="-"/>
            </a:pPr>
            <a:endParaRPr lang="es-ES" sz="2000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5128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800" dirty="0" smtClean="0">
              <a:latin typeface="Arial"/>
              <a:cs typeface="Arial"/>
            </a:endParaRPr>
          </a:p>
          <a:p>
            <a:endParaRPr lang="pt-BR" sz="1800" dirty="0">
              <a:latin typeface="Arial"/>
              <a:cs typeface="Arial"/>
            </a:endParaRPr>
          </a:p>
          <a:p>
            <a:r>
              <a:rPr lang="pt-BR" sz="1800" dirty="0" smtClean="0">
                <a:latin typeface="Arial"/>
                <a:cs typeface="Arial"/>
              </a:rPr>
              <a:t>- Relatório </a:t>
            </a:r>
            <a:r>
              <a:rPr lang="pt-BR" sz="1800" dirty="0">
                <a:latin typeface="Arial"/>
                <a:cs typeface="Arial"/>
              </a:rPr>
              <a:t>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77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págs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 </a:t>
            </a:r>
          </a:p>
          <a:p>
            <a:pPr marL="342900" indent="-342900">
              <a:buFontTx/>
              <a:buChar char="-"/>
            </a:pPr>
            <a:endParaRPr lang="es-ES" sz="20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32520" y="1988840"/>
            <a:ext cx="88569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5.2 - CONTRATO COM O BANCO BTG PACTUAL S/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A</a:t>
            </a:r>
          </a:p>
          <a:p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marL="342900" indent="-342900" algn="just">
              <a:buFontTx/>
              <a:buChar char="-"/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Dois tipos de debentures</a:t>
            </a:r>
          </a:p>
          <a:p>
            <a:pPr lvl="1" algn="just">
              <a:lnSpc>
                <a:spcPct val="12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 - </a:t>
            </a: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um </a:t>
            </a:r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tipo de debênture subordinada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, com prazo de até 09(nove) anos para pagamento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– só correção monetária - IPCA-E- o mesmo índice que corrige créditos tributários mas aqui sem os juros </a:t>
            </a:r>
          </a:p>
          <a:p>
            <a:pPr lvl="1" algn="just">
              <a:lnSpc>
                <a:spcPct val="12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e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outro </a:t>
            </a:r>
            <a:r>
              <a:rPr lang="pt-BR" sz="2000" dirty="0">
                <a:solidFill>
                  <a:srgbClr val="FF4040"/>
                </a:solidFill>
                <a:latin typeface="Arial"/>
                <a:cs typeface="Arial"/>
              </a:rPr>
              <a:t>com garantia real </a:t>
            </a:r>
            <a:r>
              <a:rPr lang="pt-BR" sz="2000" dirty="0" smtClean="0">
                <a:solidFill>
                  <a:srgbClr val="FF4040"/>
                </a:solidFill>
                <a:latin typeface="Arial"/>
                <a:cs typeface="Arial"/>
              </a:rPr>
              <a:t>lastreado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pelos créditos cedidos pelo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Munícipio - </a:t>
            </a:r>
            <a:r>
              <a:rPr lang="pt-BR" sz="2000" dirty="0">
                <a:solidFill>
                  <a:srgbClr val="000000"/>
                </a:solidFill>
              </a:rPr>
              <a:t>correção monetária pelo IPCA amplo </a:t>
            </a:r>
            <a:r>
              <a:rPr lang="pt-BR" sz="2000" dirty="0" smtClean="0">
                <a:solidFill>
                  <a:srgbClr val="000000"/>
                </a:solidFill>
              </a:rPr>
              <a:t>+ </a:t>
            </a:r>
            <a:r>
              <a:rPr lang="pt-BR" sz="2000" dirty="0">
                <a:solidFill>
                  <a:srgbClr val="000000"/>
                </a:solidFill>
              </a:rPr>
              <a:t>Juros de 11% a.a. </a:t>
            </a:r>
            <a:r>
              <a:rPr lang="pt-BR" sz="2000" dirty="0" smtClean="0">
                <a:solidFill>
                  <a:srgbClr val="000000"/>
                </a:solidFill>
              </a:rPr>
              <a:t>(corrigidos mensalmente) – mais 23% em 2014.</a:t>
            </a: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1" algn="just">
              <a:lnSpc>
                <a:spcPct val="120000"/>
              </a:lnSpc>
            </a:pP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Consta do Contrato: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Juros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são custos financeiros e </a:t>
            </a:r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quando do lançamento das </a:t>
            </a: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debêntures </a:t>
            </a:r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ele não será o mesmo pactuado neste contrato.</a:t>
            </a:r>
          </a:p>
          <a:p>
            <a:pPr>
              <a:lnSpc>
                <a:spcPct val="120000"/>
              </a:lnSpc>
            </a:pP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 </a:t>
            </a:r>
          </a:p>
          <a:p>
            <a:pPr lvl="1" algn="just"/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800100" lvl="1" indent="-342900" algn="just">
              <a:buFontTx/>
              <a:buChar char="-"/>
            </a:pPr>
            <a:endParaRPr lang="pt-BR" sz="2000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88875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5.2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CONTRATO COM O BANCO BTG PACTUAL S/A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800" dirty="0" smtClean="0">
              <a:latin typeface="Arial"/>
              <a:cs typeface="Arial"/>
            </a:endParaRPr>
          </a:p>
          <a:p>
            <a:r>
              <a:rPr lang="pt-BR" sz="1800" dirty="0" smtClean="0">
                <a:latin typeface="Arial"/>
                <a:cs typeface="Arial"/>
              </a:rPr>
              <a:t>- Relatório </a:t>
            </a:r>
            <a:r>
              <a:rPr lang="pt-BR" sz="1800" dirty="0">
                <a:latin typeface="Arial"/>
                <a:cs typeface="Arial"/>
              </a:rPr>
              <a:t>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77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págs.</a:t>
            </a:r>
          </a:p>
          <a:p>
            <a:pPr lvl="0"/>
            <a:endParaRPr lang="pt-BR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0"/>
            <a:endParaRPr lang="pt-BR" sz="18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 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04528" y="1988840"/>
            <a:ext cx="9201472" cy="4320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800" dirty="0">
                <a:solidFill>
                  <a:schemeClr val="tx1"/>
                </a:solidFill>
                <a:latin typeface="Arial"/>
                <a:cs typeface="Arial"/>
              </a:rPr>
              <a:t>Na cláusula 8 consta </a:t>
            </a:r>
            <a:r>
              <a:rPr lang="pt-BR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 remuneração dos serviços prestados pelo Banco BTG Pactual S/A, </a:t>
            </a:r>
            <a:r>
              <a:rPr lang="pt-BR" sz="1800" dirty="0">
                <a:solidFill>
                  <a:schemeClr val="tx1"/>
                </a:solidFill>
                <a:latin typeface="Arial"/>
                <a:cs typeface="Arial"/>
              </a:rPr>
              <a:t>dentre eles destacamos: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- Sobre as debêntures subordinadas: não irá incidir qualquer comissão para estruturação </a:t>
            </a:r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e colocação  =  evidente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porque serão emitidas pela PBH Ativos e serão entregas ao Município, veja que não tem nenhum lastro a não ser o capital da PBH Ativos;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- Sobre </a:t>
            </a:r>
            <a:r>
              <a:rPr lang="pt-BR" sz="1600" dirty="0">
                <a:latin typeface="Arial"/>
                <a:cs typeface="Arial"/>
              </a:rPr>
              <a:t>as debêntures com garantia real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(que serão entregues a um grupo fechado de investidores):</a:t>
            </a:r>
          </a:p>
          <a:p>
            <a:pPr algn="just"/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              -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Remuneração de todas as despesas com a colocação e distribuição;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               -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Receberá prêmio de garantia firme de colocação; 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               -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Comissão de estruturação e colocação; e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</a:p>
          <a:p>
            <a:pPr algn="just"/>
            <a:r>
              <a:rPr lang="pt-BR" sz="1600" dirty="0" smtClean="0">
                <a:solidFill>
                  <a:schemeClr val="tx1"/>
                </a:solidFill>
                <a:latin typeface="Arial"/>
                <a:cs typeface="Arial"/>
              </a:rPr>
              <a:t>               -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Prêmio pelo sucesso na distribuição.</a:t>
            </a:r>
          </a:p>
          <a:p>
            <a:pPr algn="just"/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64020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Relatório </a:t>
            </a:r>
            <a:r>
              <a:rPr lang="pt-BR" sz="1600" dirty="0">
                <a:latin typeface="Arial"/>
                <a:cs typeface="Arial"/>
              </a:rPr>
              <a:t>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77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60512" y="1196752"/>
            <a:ext cx="9505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r>
              <a:rPr lang="pt-BR" sz="1600" dirty="0" smtClean="0">
                <a:solidFill>
                  <a:srgbClr val="5F8804"/>
                </a:solidFill>
                <a:latin typeface="Arial"/>
                <a:cs typeface="Arial"/>
              </a:rPr>
              <a:t>5.3 </a:t>
            </a:r>
            <a:r>
              <a:rPr lang="pt-BR" sz="1600" dirty="0">
                <a:solidFill>
                  <a:srgbClr val="5F8804"/>
                </a:solidFill>
                <a:latin typeface="Arial"/>
                <a:cs typeface="Arial"/>
              </a:rPr>
              <a:t>– </a:t>
            </a:r>
            <a:r>
              <a:rPr lang="pt-BR" sz="16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DO LANÇAMENTOS DAS DEBÊNTURES – BALANÇOS E RELATÓRIO DA DIRETORIA – NOTAS DOS AUDITORES INDEPENDENTES </a:t>
            </a:r>
            <a:endParaRPr lang="es-ES" sz="16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560512" y="1988840"/>
            <a:ext cx="9217024" cy="367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No Relatório da Administração de 2014 há informação que houve captação no mercado de 230 milhões de reais com debêntures com garantia real e que deste total 200 milhões de reais foram utilizados para recompra de debêntures subordinadas (entendo os 200 milhões de reais devam ter entrado nos cofres municipais) ficando o restante de 680 milhões de reais em debentures subordinadas em poder do Município para ser recompradas em 9 (nove anos). Informa que a primeira emissão ocorreu em abril de 2014 e </a:t>
            </a:r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que estes papéis são aceitos pelo BNDES como garantia para PPP’s.</a:t>
            </a:r>
          </a:p>
        </p:txBody>
      </p:sp>
    </p:spTree>
    <p:extLst>
      <p:ext uri="{BB962C8B-B14F-4D97-AF65-F5344CB8AC3E}">
        <p14:creationId xmlns:p14="http://schemas.microsoft.com/office/powerpoint/2010/main" val="1974457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800" dirty="0" smtClean="0">
              <a:latin typeface="Arial"/>
              <a:cs typeface="Arial"/>
            </a:endParaRPr>
          </a:p>
          <a:p>
            <a:r>
              <a:rPr lang="pt-BR" sz="1800" dirty="0" smtClean="0">
                <a:latin typeface="Arial"/>
                <a:cs typeface="Arial"/>
              </a:rPr>
              <a:t>- Relatório </a:t>
            </a:r>
            <a:r>
              <a:rPr lang="pt-BR" sz="1800" dirty="0">
                <a:latin typeface="Arial"/>
                <a:cs typeface="Arial"/>
              </a:rPr>
              <a:t>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77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r>
              <a:rPr lang="pt-BR" sz="1600" dirty="0" smtClean="0">
                <a:solidFill>
                  <a:srgbClr val="5F8804"/>
                </a:solidFill>
                <a:latin typeface="Arial"/>
                <a:cs typeface="Arial"/>
              </a:rPr>
              <a:t>5.3 </a:t>
            </a:r>
            <a:r>
              <a:rPr lang="pt-BR" sz="1600" dirty="0">
                <a:solidFill>
                  <a:srgbClr val="5F8804"/>
                </a:solidFill>
                <a:latin typeface="Arial"/>
                <a:cs typeface="Arial"/>
              </a:rPr>
              <a:t>– </a:t>
            </a:r>
            <a:r>
              <a:rPr lang="pt-BR" sz="16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DO LANÇAMENTOS DAS DEBÊNTURES – BALANÇOS E RELATÓRIO DA DIRETORIA – NOTAS DOS AUDITORES INDEPENDENTES </a:t>
            </a:r>
            <a:r>
              <a:rPr lang="pt-BR" sz="16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–</a:t>
            </a:r>
          </a:p>
          <a:p>
            <a:r>
              <a:rPr lang="pt-BR" sz="16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pt-BR" sz="1600" dirty="0" smtClean="0">
                <a:solidFill>
                  <a:srgbClr val="0070C0"/>
                </a:solidFill>
                <a:latin typeface="Arial"/>
                <a:cs typeface="Arial"/>
              </a:rPr>
              <a:t>QUAL O CUSTO DESSE DINHERIO PARA O MUNICIPIO?</a:t>
            </a:r>
          </a:p>
          <a:p>
            <a:endParaRPr lang="pt-BR" sz="1600" dirty="0">
              <a:solidFill>
                <a:srgbClr val="0070C0"/>
              </a:solidFill>
              <a:latin typeface="Arial"/>
              <a:cs typeface="Arial"/>
            </a:endParaRPr>
          </a:p>
          <a:p>
            <a:endParaRPr lang="es-ES" sz="1600" dirty="0">
              <a:solidFill>
                <a:srgbClr val="0070C0"/>
              </a:solidFill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88504" y="2708920"/>
            <a:ext cx="9417496" cy="430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Nas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Notas Explicativas (2014) os auditores independentes informam que houve emissão de debentures subordinadas no valor de pouco mais de </a:t>
            </a: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R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$ 880 milhões, </a:t>
            </a:r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com fluxo de pagamento até março de 2029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, inteiramente subscritas pelo Município de Belo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Horizonte.</a:t>
            </a:r>
          </a:p>
          <a:p>
            <a:pPr algn="just">
              <a:lnSpc>
                <a:spcPct val="120000"/>
              </a:lnSpc>
            </a:pP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-Além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do custo dos juros pelo método da taxa efetiva o Município </a:t>
            </a:r>
            <a:r>
              <a:rPr lang="pt-BR" sz="2000" dirty="0">
                <a:solidFill>
                  <a:srgbClr val="FF4040"/>
                </a:solidFill>
                <a:latin typeface="Arial"/>
                <a:cs typeface="Arial"/>
              </a:rPr>
              <a:t>destinará até 10% (dez por cento) de toda transação a PBH Ativos S/A (aqui está até 10% enquanto no contrato assinado está de 10%)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. Não foi possível verificar qual custo real para o Município na cessão de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créditos.</a:t>
            </a:r>
          </a:p>
          <a:p>
            <a:pPr algn="just">
              <a:lnSpc>
                <a:spcPct val="120000"/>
              </a:lnSpc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 - custo, até onde foi possível apurar: </a:t>
            </a:r>
            <a:r>
              <a:rPr lang="pt-BR" sz="1600" dirty="0">
                <a:solidFill>
                  <a:srgbClr val="00B050"/>
                </a:solidFill>
                <a:latin typeface="Arial"/>
                <a:cs typeface="Arial"/>
              </a:rPr>
              <a:t>de 2 milhões de reais pago ao Banco BPG Pactual e outro de 4 mil reais, mensal, pago ao Banco Administrador. Juros diferenciados após a cessão de créditos tarifas bancárias, etc. e estes custos não estão claros nos documentos analisados </a:t>
            </a:r>
            <a:endParaRPr lang="es-ES" sz="1600" dirty="0">
              <a:solidFill>
                <a:srgbClr val="00B05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762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5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70102" y="1113617"/>
            <a:ext cx="97930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ANÁLISE DOS CONTRATOS, NOTAS DA CVM E BOLSA DE VALORES E EMPRESA DE </a:t>
            </a:r>
            <a:r>
              <a:rPr lang="pt-BR" sz="2000" i="1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RATING</a:t>
            </a: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70102" y="2304654"/>
            <a:ext cx="923542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5.4.1– </a:t>
            </a:r>
            <a:r>
              <a:rPr lang="pt-BR" sz="2000" dirty="0">
                <a:latin typeface="Arial"/>
                <a:cs typeface="Arial"/>
              </a:rPr>
              <a:t>PRIMEIRA ESCRITURA DE DEBENTURES SUBORNIDADA - 30 páginas -22/01/-2014 reg. 5218241- JUCEMG em 29-01-2014 </a:t>
            </a:r>
          </a:p>
          <a:p>
            <a:pPr algn="just"/>
            <a:r>
              <a:rPr lang="pt-BR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Disponível em: </a:t>
            </a:r>
            <a:r>
              <a:rPr lang="pt-BR" sz="1200" u="sng" dirty="0">
                <a:latin typeface="Arial"/>
                <a:cs typeface="Arial"/>
                <a:hlinkClick r:id="rId2"/>
              </a:rPr>
              <a:t>https://</a:t>
            </a:r>
            <a:r>
              <a:rPr lang="pt-BR" sz="1200" u="sng" dirty="0" smtClean="0">
                <a:latin typeface="Arial"/>
                <a:cs typeface="Arial"/>
                <a:hlinkClick r:id="rId2"/>
              </a:rPr>
              <a:t>drive.google.com/file/d/0B8OTOor5lxGDTW9Ma2diYnd1VE0/view?pli=1</a:t>
            </a:r>
            <a:endParaRPr lang="pt-BR" sz="1200" u="sng" dirty="0" smtClean="0">
              <a:latin typeface="Arial"/>
              <a:cs typeface="Arial"/>
            </a:endParaRPr>
          </a:p>
          <a:p>
            <a:pPr algn="just"/>
            <a:endParaRPr lang="pt-BR" sz="1200" dirty="0">
              <a:latin typeface="Arial"/>
              <a:cs typeface="Arial"/>
            </a:endParaRPr>
          </a:p>
          <a:p>
            <a:pPr algn="just"/>
            <a:r>
              <a:rPr lang="pt-BR" dirty="0"/>
              <a:t> 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 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tenta burlar o CTN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– sigilo fiscal, apesar dos créditos cedidos serem criptografados -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exige do Banco PTG Pactual o sigilo dos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documentos, </a:t>
            </a:r>
            <a:r>
              <a:rPr lang="pt-BR" sz="2000" dirty="0">
                <a:solidFill>
                  <a:schemeClr val="tx1"/>
                </a:solidFill>
                <a:latin typeface="Arial"/>
                <a:cs typeface="Arial"/>
              </a:rPr>
              <a:t>ou seja, é reconhecido a ilegalidade da operação. </a:t>
            </a:r>
            <a:endParaRPr lang="pt-BR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-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fere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sz="2000" dirty="0">
                <a:solidFill>
                  <a:srgbClr val="0070C0"/>
                </a:solidFill>
                <a:latin typeface="Arial"/>
                <a:cs typeface="Arial"/>
              </a:rPr>
              <a:t>a Constituição Federal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em seus artigos 5</a:t>
            </a:r>
            <a:r>
              <a:rPr lang="pt-BR" sz="2000" baseline="30000" dirty="0">
                <a:solidFill>
                  <a:srgbClr val="000000"/>
                </a:solidFill>
                <a:latin typeface="Arial"/>
                <a:cs typeface="Arial"/>
              </a:rPr>
              <a:t>o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, incisos XX e XII bem como o art. 145 </a:t>
            </a: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o sigilo da informação </a:t>
            </a:r>
            <a:r>
              <a:rPr lang="pt-BR" sz="2000" dirty="0">
                <a:solidFill>
                  <a:schemeClr val="accent4"/>
                </a:solidFill>
                <a:latin typeface="Arial"/>
                <a:cs typeface="Arial"/>
              </a:rPr>
              <a:t>não pode ser repassado a particular sem que o administrado saiba sobre os riscos que corre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, tendo em vista que o terceiro não tem compromisso com esses documentos. 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6332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820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88504" y="1268760"/>
            <a:ext cx="97210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5.4.2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-CESSÃO E AQUISIÇAO DE CRÉDITOS – 163 páginas – reg. 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JUCEMG 01419295 – 23-01-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2014 – pags.  58 a 63</a:t>
            </a: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pt-BR" sz="1200" dirty="0">
                <a:solidFill>
                  <a:schemeClr val="tx1"/>
                </a:solidFill>
                <a:latin typeface="Arial"/>
                <a:cs typeface="Arial"/>
              </a:rPr>
              <a:t>Disponível em: </a:t>
            </a:r>
            <a:r>
              <a:rPr lang="en-US" sz="1200" u="sng" dirty="0">
                <a:solidFill>
                  <a:schemeClr val="tx1"/>
                </a:solidFill>
                <a:latin typeface="Arial"/>
                <a:cs typeface="Arial"/>
                <a:hlinkClick r:id="rId2"/>
              </a:rPr>
              <a:t>https://drive.google.com/file/d/0B2C5anVcaxp5SVVEOXhlNWlOdDQ/edit?pli=1</a:t>
            </a:r>
            <a:endParaRPr lang="pt-BR" sz="1200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US" dirty="0"/>
              <a:t> </a:t>
            </a:r>
            <a:endParaRPr lang="pt-BR" dirty="0"/>
          </a:p>
          <a:p>
            <a:r>
              <a:rPr lang="pt-BR" dirty="0" smtClean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60512" y="2899976"/>
            <a:ext cx="921702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Arrolados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como Anuentes (a Secretaria Municipal de Finanças -SMF, a Procuradoria do Município e a Prodabel) Porque os anuentes? Porque a SMF e a Procuradoria </a:t>
            </a:r>
            <a:r>
              <a:rPr lang="pt-BR" sz="2000" dirty="0">
                <a:solidFill>
                  <a:srgbClr val="0070C0"/>
                </a:solidFill>
                <a:latin typeface="Arial"/>
                <a:cs typeface="Arial"/>
              </a:rPr>
              <a:t>são responsáveis pela cessão dos créditos geridos por eles</a:t>
            </a:r>
            <a:r>
              <a:rPr lang="pt-BR" sz="2000" dirty="0">
                <a:solidFill>
                  <a:srgbClr val="FF4040"/>
                </a:solidFill>
                <a:latin typeface="Arial"/>
                <a:cs typeface="Arial"/>
              </a:rPr>
              <a:t>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e a </a:t>
            </a:r>
            <a:r>
              <a:rPr lang="pt-BR" sz="2000" dirty="0">
                <a:solidFill>
                  <a:srgbClr val="0070C0"/>
                </a:solidFill>
                <a:latin typeface="Arial"/>
                <a:cs typeface="Arial"/>
              </a:rPr>
              <a:t>Prodabel responsável pelo sistema de recebimento dos 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mesmos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 (cré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ditos).</a:t>
            </a:r>
          </a:p>
          <a:p>
            <a:pPr marL="342900" indent="-342900">
              <a:buFontTx/>
              <a:buChar char="-"/>
            </a:pP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 algn="just">
              <a:buFontTx/>
              <a:buChar char="-"/>
            </a:pPr>
            <a:r>
              <a:rPr lang="pt-BR" sz="2000" dirty="0" smtClean="0">
                <a:solidFill>
                  <a:schemeClr val="accent4"/>
                </a:solidFill>
                <a:latin typeface="Arial"/>
                <a:cs typeface="Arial"/>
              </a:rPr>
              <a:t>O MUNICÍPIO PELO CONTRATO É OBRIGADO A PRESTAR CONTA DA COBRANÇA DE CRÉDITOS ESTE SUBITEM DO CONTRATO FERE PREVISTOS CONSTITUCIONAIS, AUTONOMIA DO ENTE FEDERADO.</a:t>
            </a:r>
          </a:p>
          <a:p>
            <a:pPr marL="342900" indent="-342900">
              <a:buFontTx/>
              <a:buChar char="-"/>
            </a:pP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28696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820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t-BR" dirty="0" smtClean="0">
              <a:latin typeface="Arial"/>
              <a:cs typeface="Arial"/>
            </a:endParaRPr>
          </a:p>
          <a:p>
            <a:r>
              <a:rPr lang="pt-BR" sz="1600" dirty="0">
                <a:latin typeface="Arial"/>
                <a:cs typeface="Arial"/>
              </a:rPr>
              <a:t>- 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5.4.2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-CESSÃO E AQUISIÇAO DE CRÉDITOS – 163 páginas – reg. 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JUCEMG 01419295 – 23-01-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2014</a:t>
            </a:r>
          </a:p>
          <a:p>
            <a:endParaRPr lang="pt-BR" sz="18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endParaRPr lang="pt-BR" dirty="0" smtClean="0"/>
          </a:p>
          <a:p>
            <a:r>
              <a:rPr lang="pt-BR" dirty="0" smtClean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32520" y="2613685"/>
            <a:ext cx="957706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endParaRPr lang="pt-BR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Observa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-se que a Prodabel, uma S/A, da administração indireta que presta serviço de informática, não o fará só ao Município de Belo horizonte, terá obrigações junto a contratante. </a:t>
            </a:r>
            <a:r>
              <a:rPr lang="pt-BR" sz="2000" dirty="0">
                <a:solidFill>
                  <a:srgbClr val="FF4040"/>
                </a:solidFill>
                <a:latin typeface="Arial"/>
                <a:cs typeface="Arial"/>
              </a:rPr>
              <a:t>Não se sabe o preço deste serviço</a:t>
            </a:r>
            <a:r>
              <a:rPr lang="pt-BR" dirty="0" smtClean="0">
                <a:solidFill>
                  <a:srgbClr val="FF4040"/>
                </a:solidFill>
                <a:latin typeface="Arial"/>
                <a:cs typeface="Arial"/>
              </a:rPr>
              <a:t>.</a:t>
            </a:r>
          </a:p>
          <a:p>
            <a:pPr marL="342900" indent="-342900">
              <a:buFontTx/>
              <a:buChar char="-"/>
            </a:pPr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Tx/>
              <a:buChar char="-"/>
            </a:pP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MUNICÍPIO SERÁ RESPONSÁVEL POR QUAISQUER DANOS CAUSADOS A PBH ATIVOS S/A, AO BANCO BTG PACTUAL E AOS DEBENTURISTAS (VER DECLARAÇÕES E OBRIGAÇÕES DO CEDENTE - ITENS 9.1 E 9.3). </a:t>
            </a:r>
            <a:endParaRPr lang="pt-BR" sz="2000" dirty="0">
              <a:solidFill>
                <a:srgbClr val="0070C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04280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pt-BR" sz="2000" dirty="0">
                <a:solidFill>
                  <a:srgbClr val="0070C0"/>
                </a:solidFill>
                <a:latin typeface="Arial"/>
                <a:cs typeface="Arial"/>
              </a:rPr>
              <a:t>Neste item 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outra </a:t>
            </a:r>
            <a:r>
              <a:rPr lang="pt-BR" sz="2000" dirty="0">
                <a:solidFill>
                  <a:srgbClr val="0070C0"/>
                </a:solidFill>
                <a:latin typeface="Arial"/>
                <a:cs typeface="Arial"/>
              </a:rPr>
              <a:t>informação importante: a emissão de debêntures, no ponto de vista do Município, PBH Ativos S/A e Banco BTG Pactual, 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NÃO ESTÁ SUJEITA A QUALQUER CONTROLE </a:t>
            </a:r>
            <a:r>
              <a:rPr lang="pt-BR" sz="2000" dirty="0">
                <a:solidFill>
                  <a:srgbClr val="0070C0"/>
                </a:solidFill>
                <a:latin typeface="Arial"/>
                <a:cs typeface="Arial"/>
              </a:rPr>
              <a:t>seja registro na CVM e/ou na 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ANBIMA -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As debêntures com garantia real só serão negociadas no mercado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secundário</a:t>
            </a:r>
            <a:r>
              <a:rPr lang="pt-BR" sz="2000" dirty="0" smtClean="0">
                <a:solidFill>
                  <a:srgbClr val="FF4040"/>
                </a:solidFill>
                <a:latin typeface="Arial"/>
                <a:cs typeface="Arial"/>
              </a:rPr>
              <a:t>.</a:t>
            </a: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endParaRPr lang="pt-BR" sz="2000" dirty="0"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6497" y="1268760"/>
            <a:ext cx="99230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5.4.2 </a:t>
            </a:r>
            <a:r>
              <a:rPr lang="pt-BR" sz="18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-CESSÃO E AQUISIÇAO DE CRÉDITOS – 163 páginas – reg. </a:t>
            </a:r>
            <a:r>
              <a:rPr lang="en-US" sz="18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JUCEMG 01419295 – 23-01-2014</a:t>
            </a:r>
            <a:endParaRPr lang="pt-BR" sz="18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pt-BR" sz="1800" dirty="0" smtClean="0">
                <a:latin typeface="Arial"/>
                <a:cs typeface="Arial"/>
              </a:rPr>
              <a:t> </a:t>
            </a:r>
          </a:p>
        </p:txBody>
      </p:sp>
      <p:pic>
        <p:nvPicPr>
          <p:cNvPr id="7" name="Imagen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2680" y="4221088"/>
            <a:ext cx="7416824" cy="26369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6237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820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628800"/>
            <a:ext cx="94985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5.4.3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– SOLICITAÇÃO Á COMISSÃO DE VALORES MOBILIÁRIOS – CVM- AUTORIZAÇÃO SOMENTE PARA EMISSAO DE DEBÊNTURES SUBORDINADAS</a:t>
            </a:r>
          </a:p>
          <a:p>
            <a:r>
              <a:rPr lang="pt-BR" dirty="0" smtClean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60512" y="2708920"/>
            <a:ext cx="9073008" cy="2267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Tendo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em vista a documentação anexada o colegiado da CVM decidiu (o que não corresponde à realidade), que a operação “</a:t>
            </a:r>
            <a:r>
              <a:rPr lang="pt-BR" u="sng" dirty="0">
                <a:solidFill>
                  <a:srgbClr val="0070C0"/>
                </a:solidFill>
                <a:latin typeface="Arial"/>
                <a:cs typeface="Arial"/>
              </a:rPr>
              <a:t>não acarretará no comprometimento do fluxo futuro de recursos orçamentár</a:t>
            </a:r>
            <a:r>
              <a:rPr lang="pt-BR" dirty="0">
                <a:solidFill>
                  <a:srgbClr val="0070C0"/>
                </a:solidFill>
                <a:latin typeface="Arial"/>
                <a:cs typeface="Arial"/>
              </a:rPr>
              <a:t>io”.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pt-BR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09744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>
                <a:latin typeface="Arial"/>
                <a:cs typeface="Arial"/>
              </a:rPr>
              <a:t>- 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5.4.3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– SOLICITAÇÃO Á COMISSÃO DE VALORES MOBILIÁRIOS – CVM- AUTORIZAÇÃO SOMENTE PARA EMISSAO DE DEBÊNTURES SUBORDINADAS</a:t>
            </a:r>
          </a:p>
          <a:p>
            <a:r>
              <a:rPr lang="pt-BR" dirty="0" smtClean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32520" y="2060848"/>
            <a:ext cx="9001000" cy="1263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</a:t>
            </a:r>
            <a:r>
              <a:rPr lang="pt-BR" sz="2000" dirty="0">
                <a:latin typeface="Arial"/>
                <a:cs typeface="Arial"/>
              </a:rPr>
              <a:t>Vale registrar que o MEMO da CVM em que cita a Nota Técnica da SMF e parecer da PGM não está disponível</a:t>
            </a:r>
            <a:r>
              <a:rPr lang="pt-BR" sz="2000" dirty="0" smtClean="0">
                <a:latin typeface="Arial"/>
                <a:cs typeface="Arial"/>
              </a:rPr>
              <a:t>. - </a:t>
            </a:r>
            <a:r>
              <a:rPr lang="pt-BR" sz="20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0070C0"/>
                </a:solidFill>
                <a:latin typeface="Arial"/>
                <a:cs typeface="Arial"/>
              </a:rPr>
              <a:t>“não acarretará comprometimento futuros de recursos orçamentários, sendo..”</a:t>
            </a:r>
            <a:endParaRPr lang="pt-BR" sz="2000" dirty="0">
              <a:solidFill>
                <a:srgbClr val="0070C0"/>
              </a:solidFill>
              <a:latin typeface="Arial"/>
              <a:cs typeface="Arial"/>
            </a:endParaRPr>
          </a:p>
        </p:txBody>
      </p:sp>
      <p:pic>
        <p:nvPicPr>
          <p:cNvPr id="8" name="Imagen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0712" y="3933056"/>
            <a:ext cx="7056784" cy="23762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7571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88504" y="1268761"/>
            <a:ext cx="92170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5.4.3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– SOLICITAÇÃO Á COMISSÃO DE VALORES MOBILIÁRIOS – CVM- AUTORIZAÇÃO SOMENTE PARA EMISSAO DE DEBÊNTURES SUBORDINADAS</a:t>
            </a:r>
          </a:p>
          <a:p>
            <a:r>
              <a:rPr lang="pt-BR" sz="2000" dirty="0"/>
              <a:t> </a:t>
            </a:r>
          </a:p>
          <a:p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16496" y="2276872"/>
            <a:ext cx="9289032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-Esse mecanismo compromete as gestões futuras e prejudica a sustentabilidade fiscal do Município. </a:t>
            </a:r>
          </a:p>
          <a:p>
            <a:pPr marL="342900" indent="-342900" algn="just">
              <a:buFontTx/>
              <a:buChar char="-"/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Antecipando receita agora </a:t>
            </a:r>
            <a:r>
              <a:rPr lang="pt-BR" dirty="0">
                <a:solidFill>
                  <a:srgbClr val="FF4040"/>
                </a:solidFill>
                <a:latin typeface="Arial"/>
                <a:cs typeface="Arial"/>
              </a:rPr>
              <a:t>inviabiliza a sustentabilidade futura,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tendo em vista que as receitas de parceladas em Dívida Ativa ou espontaneamente entrariam no futuro (por exemplo em 5 anos ou dependendo do número de parcelas escolhidas pelo contribuinte). </a:t>
            </a:r>
            <a:endParaRPr lang="pt-BR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 algn="just">
              <a:buFontTx/>
              <a:buChar char="-"/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Estas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receitas são repassadas para a PBH Ativos S/A sem transparência dos custos devido ao formato utilizado. Esta operação compromete a </a:t>
            </a:r>
            <a:r>
              <a:rPr lang="pt-BR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próxima </a:t>
            </a:r>
            <a:r>
              <a:rPr lang="pt-B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gestão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acarreta dificuldades financeiras – antecipação de receitas</a:t>
            </a:r>
            <a:endParaRPr lang="pt-BR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62276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5.4.3.2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–NOTA CVM – 01 página -OFÍCIO/CVM/SRE/GER-2/N</a:t>
            </a:r>
            <a:r>
              <a:rPr lang="pt-BR" sz="2000" baseline="30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O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055/2014 – 18-03-2014</a:t>
            </a:r>
          </a:p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04528" y="2581225"/>
            <a:ext cx="8856984" cy="2148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Neste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documento a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autorização da CVM 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é para emissão de debêntures simples, </a:t>
            </a:r>
            <a:r>
              <a:rPr lang="pt-BR" u="sng" dirty="0">
                <a:solidFill>
                  <a:srgbClr val="0070C0"/>
                </a:solidFill>
                <a:latin typeface="Arial"/>
                <a:cs typeface="Arial"/>
              </a:rPr>
              <a:t>espécie subordinada</a:t>
            </a:r>
            <a:r>
              <a:rPr lang="pt-BR" dirty="0">
                <a:solidFill>
                  <a:srgbClr val="0070C0"/>
                </a:solidFill>
                <a:latin typeface="Arial"/>
                <a:cs typeface="Arial"/>
              </a:rPr>
              <a:t> em até um bilhão de reais. </a:t>
            </a:r>
          </a:p>
          <a:p>
            <a:r>
              <a:rPr lang="pt-BR" sz="1600" dirty="0">
                <a:latin typeface="Arial"/>
                <a:cs typeface="Arial"/>
              </a:rPr>
              <a:t>Disponível em: </a:t>
            </a:r>
            <a:r>
              <a:rPr lang="pt-BR" sz="1200" u="sng" dirty="0">
                <a:hlinkClick r:id="rId2"/>
              </a:rPr>
              <a:t>https://drive.google.com/file/d/0B2C5anVcaxp5M3A0dzRqcUlYY3M/edit?pli=1</a:t>
            </a:r>
            <a:endParaRPr lang="pt-BR" sz="1200" dirty="0"/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14170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17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RELATÓRIOS ENTREGUES AOS ORGÃOS DE CONTROLE</a:t>
            </a:r>
          </a:p>
          <a:p>
            <a:pPr>
              <a:lnSpc>
                <a:spcPct val="70000"/>
              </a:lnSpc>
            </a:pPr>
            <a:endParaRPr lang="pt-BR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20552" y="836712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t-BR" sz="1600" dirty="0" smtClean="0">
              <a:latin typeface="Arial"/>
              <a:cs typeface="Arial"/>
            </a:endParaRPr>
          </a:p>
          <a:p>
            <a:pPr lvl="0"/>
            <a:endParaRPr lang="pt-BR" sz="1600" dirty="0">
              <a:latin typeface="Arial"/>
              <a:cs typeface="Arial"/>
            </a:endParaRPr>
          </a:p>
          <a:p>
            <a:pPr lvl="0"/>
            <a:r>
              <a:rPr lang="pt-BR" sz="1600" dirty="0" smtClean="0">
                <a:latin typeface="Arial"/>
                <a:cs typeface="Arial"/>
              </a:rPr>
              <a:t>- Relatório </a:t>
            </a:r>
            <a:r>
              <a:rPr lang="pt-BR" sz="1600" dirty="0">
                <a:latin typeface="Arial"/>
                <a:cs typeface="Arial"/>
              </a:rPr>
              <a:t>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sz="1600" dirty="0" smtClean="0">
                <a:solidFill>
                  <a:srgbClr val="000000"/>
                </a:solidFill>
                <a:latin typeface="Arial"/>
                <a:cs typeface="Arial"/>
              </a:rPr>
              <a:t>77 pag.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848544" y="2436628"/>
            <a:ext cx="921702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5.4.4 -CESSÃO FIDUCIÁRIA DE DIREITOS CREDITÓRIOS -30 páginas – reg. 01427724 – 16-04-2014</a:t>
            </a:r>
          </a:p>
          <a:p>
            <a:endParaRPr lang="pt-BR" sz="2000" dirty="0" smtClean="0"/>
          </a:p>
          <a:p>
            <a:r>
              <a:rPr lang="pt-BR" dirty="0" smtClean="0">
                <a:solidFill>
                  <a:schemeClr val="accent4"/>
                </a:solidFill>
                <a:latin typeface="Arial"/>
                <a:cs typeface="Arial"/>
              </a:rPr>
              <a:t>Prova </a:t>
            </a:r>
            <a:r>
              <a:rPr lang="pt-BR" dirty="0">
                <a:solidFill>
                  <a:schemeClr val="accent4"/>
                </a:solidFill>
                <a:latin typeface="Arial"/>
                <a:cs typeface="Arial"/>
              </a:rPr>
              <a:t>de que os registros do Contrato são feitos na JUCEMG e não na </a:t>
            </a:r>
            <a:r>
              <a:rPr lang="pt-BR" dirty="0" smtClean="0">
                <a:solidFill>
                  <a:schemeClr val="accent4"/>
                </a:solidFill>
                <a:latin typeface="Arial"/>
                <a:cs typeface="Arial"/>
              </a:rPr>
              <a:t>CVM</a:t>
            </a:r>
          </a:p>
          <a:p>
            <a:endParaRPr lang="pt-BR" dirty="0"/>
          </a:p>
          <a:p>
            <a:r>
              <a:rPr lang="en-US" sz="1600" dirty="0">
                <a:solidFill>
                  <a:schemeClr val="tx1"/>
                </a:solidFill>
                <a:latin typeface="Arial"/>
                <a:cs typeface="Arial"/>
              </a:rPr>
              <a:t>Disponível em : </a:t>
            </a:r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https://drive.google.com/file/d/0B2C5anVcaxp5OGJCX0pXMVJpTDg/edit?pli=1</a:t>
            </a:r>
          </a:p>
        </p:txBody>
      </p:sp>
    </p:spTree>
    <p:extLst>
      <p:ext uri="{BB962C8B-B14F-4D97-AF65-F5344CB8AC3E}">
        <p14:creationId xmlns:p14="http://schemas.microsoft.com/office/powerpoint/2010/main" val="3480432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800" dirty="0" smtClean="0">
              <a:latin typeface="Arial"/>
              <a:cs typeface="Arial"/>
            </a:endParaRPr>
          </a:p>
          <a:p>
            <a:r>
              <a:rPr lang="pt-BR" sz="1800" dirty="0" smtClean="0">
                <a:latin typeface="Arial"/>
                <a:cs typeface="Arial"/>
              </a:rPr>
              <a:t>- </a:t>
            </a:r>
            <a:r>
              <a:rPr lang="pt-BR" sz="1800" dirty="0">
                <a:latin typeface="Arial"/>
                <a:cs typeface="Arial"/>
              </a:rPr>
              <a:t>Relatório Preliminar de 25 de dezembro de 2015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8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60512" y="1556792"/>
            <a:ext cx="8712968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5.4.5 – PRIMEIRA EMISSÂO DE DEBÊNTURES COM GARANTIA REAL- 70 páginas -01-04-2014 – reg. 5261340 –JUCEMG – 23-04-2014</a:t>
            </a:r>
          </a:p>
          <a:p>
            <a:r>
              <a:rPr lang="pt-BR" i="1" dirty="0"/>
              <a:t> </a:t>
            </a:r>
            <a:endParaRPr lang="pt-BR" dirty="0"/>
          </a:p>
          <a:p>
            <a:r>
              <a:rPr lang="pt-BR" dirty="0">
                <a:solidFill>
                  <a:schemeClr val="tx1"/>
                </a:solidFill>
              </a:rPr>
              <a:t>Em </a:t>
            </a:r>
            <a:r>
              <a:rPr lang="pt-BR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relação a esta emissão só resta ressaltar a dependência total do Tesouro Municipal </a:t>
            </a:r>
            <a:r>
              <a:rPr lang="pt-BR" dirty="0">
                <a:solidFill>
                  <a:schemeClr val="tx1"/>
                </a:solidFill>
              </a:rPr>
              <a:t>para lastrear o lançamento de debêntures com garantia real. </a:t>
            </a:r>
            <a:endParaRPr lang="pt-BR" dirty="0" smtClean="0">
              <a:solidFill>
                <a:schemeClr val="tx1"/>
              </a:solidFill>
            </a:endParaRPr>
          </a:p>
          <a:p>
            <a:endParaRPr lang="pt-BR" dirty="0">
              <a:solidFill>
                <a:schemeClr val="tx1"/>
              </a:solidFill>
            </a:endParaRPr>
          </a:p>
          <a:p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Disponível em: </a:t>
            </a:r>
            <a:r>
              <a:rPr lang="pt-BR" sz="1600" u="sng" dirty="0">
                <a:latin typeface="Arial"/>
                <a:cs typeface="Arial"/>
                <a:hlinkClick r:id="rId2"/>
              </a:rPr>
              <a:t>https://drive.google.com</a:t>
            </a:r>
            <a:r>
              <a:rPr lang="pt-BR" sz="1800" u="sng" dirty="0">
                <a:latin typeface="Arial"/>
                <a:cs typeface="Arial"/>
                <a:hlinkClick r:id="rId2"/>
              </a:rPr>
              <a:t>/file/d/0B8OTOor5lxGDTTRTTzJoLWxPajA/view?pli=1</a:t>
            </a:r>
            <a:endParaRPr lang="pt-BR" sz="1800" dirty="0">
              <a:latin typeface="Arial"/>
              <a:cs typeface="Arial"/>
            </a:endParaRP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936621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32520" y="1628800"/>
            <a:ext cx="878497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5.4.6- PRIMEIRO ADITAMENTO EMISSÃO DE DEBÊNTURES – COM GARANTIA REAL - 10 páginas de 23-04-2014- reg. 5264934 –JUCEMG em 30-04-2014</a:t>
            </a:r>
          </a:p>
          <a:p>
            <a:endParaRPr lang="pt-BR" u="sng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pt-BR" u="sng" dirty="0" smtClean="0">
                <a:solidFill>
                  <a:schemeClr val="tx1"/>
                </a:solidFill>
                <a:latin typeface="Arial"/>
                <a:cs typeface="Arial"/>
              </a:rPr>
              <a:t>No </a:t>
            </a:r>
            <a:r>
              <a:rPr lang="pt-BR" u="sng" dirty="0">
                <a:solidFill>
                  <a:schemeClr val="tx1"/>
                </a:solidFill>
                <a:latin typeface="Arial"/>
                <a:cs typeface="Arial"/>
              </a:rPr>
              <a:t>subitem tem-se como será aplicada a taxa de juros de 11% (onze por cento).</a:t>
            </a:r>
            <a:endParaRPr lang="pt-BR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pt-BR" sz="1800" dirty="0" smtClean="0">
                <a:solidFill>
                  <a:srgbClr val="000000"/>
                </a:solidFill>
                <a:latin typeface="Arial"/>
                <a:cs typeface="Arial"/>
              </a:rPr>
              <a:t>Disponível </a:t>
            </a:r>
            <a:r>
              <a:rPr lang="pt-BR" sz="1800" dirty="0">
                <a:solidFill>
                  <a:srgbClr val="000000"/>
                </a:solidFill>
                <a:latin typeface="Arial"/>
                <a:cs typeface="Arial"/>
              </a:rPr>
              <a:t>em: </a:t>
            </a:r>
            <a:r>
              <a:rPr lang="pt-BR" sz="1800" u="sng" dirty="0">
                <a:solidFill>
                  <a:srgbClr val="000000"/>
                </a:solidFill>
                <a:latin typeface="Arial"/>
                <a:cs typeface="Arial"/>
                <a:hlinkClick r:id="rId2"/>
              </a:rPr>
              <a:t>https://drive.google.com/file/d/0B8OTOor5lxGDeFlVX2Y4MlIzekE/view?pli=1</a:t>
            </a:r>
            <a:endParaRPr lang="pt-BR" sz="1800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613416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endParaRPr lang="pt-BR" sz="2000" dirty="0" smtClean="0">
              <a:solidFill>
                <a:srgbClr val="5F8804"/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60512" y="1556792"/>
            <a:ext cx="87129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sz="1800" dirty="0">
              <a:latin typeface="Arial"/>
              <a:cs typeface="Arial"/>
            </a:endParaRPr>
          </a:p>
          <a:p>
            <a:r>
              <a:rPr lang="pt-BR" dirty="0"/>
              <a:t> 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60512" y="1556792"/>
            <a:ext cx="95050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5.4.7 – ANÁLISE DOS DOCUMENTOS DA AGÊNCIA DE RISCO FICH </a:t>
            </a:r>
          </a:p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5.4.7.1 - RATING FITCH  - 02 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págs. - 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28-04-2014</a:t>
            </a:r>
            <a:endParaRPr lang="pt-BR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dirty="0" smtClean="0"/>
          </a:p>
          <a:p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Analisando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o documento constata-se que a 2</a:t>
            </a:r>
            <a:r>
              <a:rPr lang="pt-BR" baseline="30000" dirty="0"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 emissão foi no valor de R$ 230 milhões de reais, com prazo de 07 anos, juros de 11% a.a e correção monetária pelo IPCA. </a:t>
            </a:r>
            <a:r>
              <a:rPr lang="pt-BR" dirty="0">
                <a:solidFill>
                  <a:srgbClr val="0070C0"/>
                </a:solidFill>
                <a:latin typeface="Arial"/>
                <a:cs typeface="Arial"/>
              </a:rPr>
              <a:t>Verifica-se que o documento desta agência de risco </a:t>
            </a:r>
            <a:r>
              <a:rPr lang="pt-BR" u="sng" dirty="0">
                <a:solidFill>
                  <a:srgbClr val="0070C0"/>
                </a:solidFill>
                <a:latin typeface="Arial"/>
                <a:cs typeface="Arial"/>
              </a:rPr>
              <a:t>não corresponde à realidade em relação aos créditos cedidos.</a:t>
            </a:r>
            <a:r>
              <a:rPr lang="pt-BR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pt-BR" dirty="0">
                <a:solidFill>
                  <a:schemeClr val="accent4"/>
                </a:solidFill>
                <a:latin typeface="Arial"/>
                <a:cs typeface="Arial"/>
              </a:rPr>
              <a:t>Não se trata de créditos inadimplidos e muito menos de carteira estática</a:t>
            </a:r>
            <a:r>
              <a:rPr lang="pt-BR" dirty="0" smtClean="0">
                <a:solidFill>
                  <a:schemeClr val="accent4"/>
                </a:solidFill>
                <a:latin typeface="Arial"/>
                <a:cs typeface="Arial"/>
              </a:rPr>
              <a:t>.</a:t>
            </a:r>
          </a:p>
          <a:p>
            <a:endParaRPr lang="pt-BR" dirty="0">
              <a:solidFill>
                <a:schemeClr val="accent4"/>
              </a:solidFill>
              <a:latin typeface="Arial"/>
              <a:cs typeface="Arial"/>
            </a:endParaRPr>
          </a:p>
          <a:p>
            <a:endParaRPr lang="pt-BR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pt-BR" sz="1600" dirty="0">
                <a:solidFill>
                  <a:schemeClr val="tx1"/>
                </a:solidFill>
                <a:latin typeface="Arial"/>
                <a:cs typeface="Arial"/>
              </a:rPr>
              <a:t>Disponível em: </a:t>
            </a:r>
            <a:r>
              <a:rPr lang="en-US" sz="1600" u="sng" dirty="0">
                <a:solidFill>
                  <a:schemeClr val="tx1"/>
                </a:solidFill>
                <a:latin typeface="Arial"/>
                <a:cs typeface="Arial"/>
                <a:hlinkClick r:id="rId2"/>
              </a:rPr>
              <a:t>https://drive.google.com/file/d/0B2C5anVcaxp5eXFhTXl5VHhGaTA/edit?pli=1</a:t>
            </a:r>
            <a:endParaRPr lang="pt-BR" sz="1600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 </a:t>
            </a:r>
            <a:endParaRPr lang="pt-BR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5028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5.4.7.2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- PARECER DA FITCH - 04 páginas – 25-05-2015</a:t>
            </a:r>
          </a:p>
          <a:p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88504" y="1844824"/>
            <a:ext cx="9073008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</a:t>
            </a:r>
            <a:r>
              <a:rPr lang="pt-BR" u="sng" dirty="0" smtClean="0">
                <a:solidFill>
                  <a:schemeClr val="tx1"/>
                </a:solidFill>
                <a:latin typeface="Arial"/>
                <a:cs typeface="Arial"/>
              </a:rPr>
              <a:t>Nestes </a:t>
            </a:r>
            <a:r>
              <a:rPr lang="pt-BR" u="sng" dirty="0">
                <a:solidFill>
                  <a:schemeClr val="tx1"/>
                </a:solidFill>
                <a:latin typeface="Arial"/>
                <a:cs typeface="Arial"/>
              </a:rPr>
              <a:t>documentos, tem-se que a Agência 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colocou em Observação Negativa a 2</a:t>
            </a:r>
            <a:r>
              <a:rPr lang="pt-BR" baseline="30000" dirty="0"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pt-BR" dirty="0">
                <a:solidFill>
                  <a:schemeClr val="tx1"/>
                </a:solidFill>
                <a:latin typeface="Arial"/>
                <a:cs typeface="Arial"/>
              </a:rPr>
              <a:t> emissão de debêntures da PBH Ativos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S.A.</a:t>
            </a:r>
          </a:p>
          <a:p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-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Ressalta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ao final que a </a:t>
            </a:r>
            <a:r>
              <a:rPr lang="pt-BR" dirty="0">
                <a:solidFill>
                  <a:srgbClr val="0070C0"/>
                </a:solidFill>
                <a:latin typeface="Arial"/>
                <a:cs typeface="Arial"/>
              </a:rPr>
              <a:t>“Observação Negativa será resolvida quando os documentos da estrutura forem </a:t>
            </a:r>
            <a:r>
              <a:rPr lang="pt-BR" dirty="0" smtClean="0">
                <a:solidFill>
                  <a:srgbClr val="0070C0"/>
                </a:solidFill>
                <a:latin typeface="Arial"/>
                <a:cs typeface="Arial"/>
              </a:rPr>
              <a:t>aditados”  </a:t>
            </a:r>
            <a:r>
              <a:rPr lang="pt-BR" dirty="0" smtClean="0">
                <a:solidFill>
                  <a:schemeClr val="tx1"/>
                </a:solidFill>
                <a:latin typeface="Arial"/>
                <a:cs typeface="Arial"/>
              </a:rPr>
              <a:t>.....</a:t>
            </a:r>
            <a:r>
              <a:rPr lang="pt-BR" dirty="0"/>
              <a:t>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ou seja, quando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o Munícipio repor o fluxo financeiro o que foi realizado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....</a:t>
            </a:r>
            <a:endParaRPr lang="pt-BR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endParaRPr lang="pt-BR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US" sz="1800" dirty="0" smtClean="0">
                <a:solidFill>
                  <a:schemeClr val="tx1"/>
                </a:solidFill>
                <a:latin typeface="Arial"/>
                <a:cs typeface="Arial"/>
              </a:rPr>
              <a:t>Disponível </a:t>
            </a:r>
            <a:r>
              <a:rPr lang="en-US" sz="1800" dirty="0">
                <a:solidFill>
                  <a:schemeClr val="tx1"/>
                </a:solidFill>
                <a:latin typeface="Arial"/>
                <a:cs typeface="Arial"/>
              </a:rPr>
              <a:t>em: </a:t>
            </a:r>
            <a:r>
              <a:rPr lang="pt-BR" sz="1800" u="sng" dirty="0">
                <a:latin typeface="Arial"/>
                <a:cs typeface="Arial"/>
                <a:hlinkClick r:id="rId2"/>
              </a:rPr>
              <a:t>https://drive.google.com/file/d/0B8OTOor5lxGDV21QanBfSkItejA/view?pli=1</a:t>
            </a:r>
            <a:endParaRPr lang="pt-BR" sz="1800" dirty="0">
              <a:latin typeface="Arial"/>
              <a:cs typeface="Arial"/>
            </a:endParaRPr>
          </a:p>
          <a:p>
            <a:r>
              <a:rPr lang="pt-BR" sz="1800" dirty="0">
                <a:latin typeface="Arial"/>
                <a:cs typeface="Arial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76050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t-BR" dirty="0" smtClean="0">
              <a:latin typeface="Arial"/>
              <a:cs typeface="Arial"/>
            </a:endParaRPr>
          </a:p>
          <a:p>
            <a:r>
              <a:rPr lang="pt-BR" sz="1600" dirty="0">
                <a:latin typeface="Arial"/>
                <a:cs typeface="Arial"/>
              </a:rPr>
              <a:t>- 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dirty="0" smtClean="0"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7930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04528" y="2060848"/>
            <a:ext cx="920147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5.4.8 – TERMO DE CESSÃO DE DIREITOS DE CRÉDITOS AUTONOMOS -10 páginas – 18-05-2015 -</a:t>
            </a:r>
            <a:r>
              <a:rPr lang="pt-BR" dirty="0">
                <a:solidFill>
                  <a:schemeClr val="accent4"/>
                </a:solidFill>
                <a:latin typeface="Arial"/>
                <a:cs typeface="Arial"/>
              </a:rPr>
              <a:t>recomposição de fluxo pelo Município de Belo Horizonte -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 2 anexos</a:t>
            </a:r>
          </a:p>
          <a:p>
            <a:endParaRPr lang="pt-BR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pt-BR" sz="1800" dirty="0" smtClean="0">
                <a:solidFill>
                  <a:schemeClr val="tx1"/>
                </a:solidFill>
                <a:latin typeface="Arial"/>
                <a:cs typeface="Arial"/>
              </a:rPr>
              <a:t>Disponível </a:t>
            </a:r>
            <a:r>
              <a:rPr lang="pt-BR" sz="1800" dirty="0">
                <a:solidFill>
                  <a:schemeClr val="tx1"/>
                </a:solidFill>
                <a:latin typeface="Arial"/>
                <a:cs typeface="Arial"/>
              </a:rPr>
              <a:t>em: </a:t>
            </a:r>
            <a:r>
              <a:rPr lang="pt-BR" sz="1800" u="sng" dirty="0">
                <a:solidFill>
                  <a:schemeClr val="tx1"/>
                </a:solidFill>
                <a:latin typeface="Arial"/>
                <a:cs typeface="Arial"/>
                <a:hlinkClick r:id="rId2"/>
              </a:rPr>
              <a:t>https://drive.google.com/file/d/0B8OTOor5lxGDbjNVM1NQSDVBQlk/view?pli=1</a:t>
            </a:r>
            <a:endParaRPr lang="pt-BR" sz="1800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pt-BR" dirty="0">
                <a:solidFill>
                  <a:schemeClr val="tx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37877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4528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</a:pPr>
            <a:r>
              <a:rPr lang="pt-BR" sz="2000" dirty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</a:p>
          <a:p>
            <a:pPr algn="ctr"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ctr">
              <a:lnSpc>
                <a:spcPct val="70000"/>
              </a:lnSpc>
            </a:pPr>
            <a:r>
              <a:rPr lang="pt-BR" sz="2000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4 - RELATÓRIOS ENTREGUES AOS ORGÃOS DE CONTROLE</a:t>
            </a: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 smtClean="0">
              <a:solidFill>
                <a:srgbClr val="FF4040"/>
              </a:solidFill>
              <a:latin typeface="Arial"/>
              <a:cs typeface="Arial"/>
            </a:endParaRPr>
          </a:p>
          <a:p>
            <a:pPr>
              <a:lnSpc>
                <a:spcPct val="70000"/>
              </a:lnSpc>
            </a:pPr>
            <a:endParaRPr lang="pt-BR" sz="2000" dirty="0">
              <a:solidFill>
                <a:srgbClr val="FF4040"/>
              </a:solidFill>
              <a:latin typeface="Arial"/>
              <a:cs typeface="Arial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776536" y="620688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 smtClean="0">
              <a:latin typeface="Arial"/>
              <a:cs typeface="Arial"/>
            </a:endParaRPr>
          </a:p>
          <a:p>
            <a:endParaRPr lang="pt-BR" sz="1600" dirty="0" smtClean="0">
              <a:latin typeface="Arial"/>
              <a:cs typeface="Arial"/>
            </a:endParaRPr>
          </a:p>
          <a:p>
            <a:r>
              <a:rPr lang="pt-BR" sz="1600" dirty="0" smtClean="0">
                <a:latin typeface="Arial"/>
                <a:cs typeface="Arial"/>
              </a:rPr>
              <a:t>- </a:t>
            </a:r>
            <a:r>
              <a:rPr lang="pt-BR" sz="1600" dirty="0">
                <a:latin typeface="Arial"/>
                <a:cs typeface="Arial"/>
              </a:rPr>
              <a:t>Relatório Preliminar de 25 de dezembro de 2015 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– 77 págs.</a:t>
            </a:r>
          </a:p>
          <a:p>
            <a:pPr lvl="0"/>
            <a:endParaRPr lang="pt-BR" sz="16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6496" y="1268760"/>
            <a:ext cx="9489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  <a:p>
            <a:pPr algn="just"/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5.5 </a:t>
            </a:r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– DA LEGALIDADE DA TRANSFERÊNCIA DE CRÉDITOS DO MUNICÍPIO PARA UMA S/A PARA LANÇAMENTO DE </a:t>
            </a:r>
            <a:r>
              <a:rPr lang="pt-BR" dirty="0" smtClean="0">
                <a:solidFill>
                  <a:schemeClr val="accent5">
                    <a:lumMod val="75000"/>
                  </a:schemeClr>
                </a:solidFill>
                <a:latin typeface="Arial"/>
                <a:cs typeface="Arial"/>
              </a:rPr>
              <a:t>DEBÊNTURES</a:t>
            </a:r>
            <a:endParaRPr lang="pt-BR" sz="2000" dirty="0" smtClean="0">
              <a:solidFill>
                <a:schemeClr val="accent5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04528" y="2852936"/>
            <a:ext cx="8568951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Tx/>
              <a:buChar char="-"/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Parecer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/PGFN/CDA 1505/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2015</a:t>
            </a:r>
          </a:p>
          <a:p>
            <a:pPr marL="342900" indent="-342900">
              <a:lnSpc>
                <a:spcPct val="130000"/>
              </a:lnSpc>
              <a:buFontTx/>
              <a:buChar char="-"/>
            </a:pP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Parecer PGFN/CAF/2063/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2014</a:t>
            </a:r>
          </a:p>
          <a:p>
            <a:pPr>
              <a:lnSpc>
                <a:spcPct val="130000"/>
              </a:lnSpc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 - Julgamento do TCU ,de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17 de dezembro de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2014 – julgou 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que a emissão de debentures tem a mesma natureza das operações de créditos.</a:t>
            </a:r>
          </a:p>
          <a:p>
            <a:pPr>
              <a:lnSpc>
                <a:spcPct val="130000"/>
              </a:lnSpc>
            </a:pP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 ACORDÃO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TCU-772/2016=PL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-  </a:t>
            </a:r>
            <a:r>
              <a:rPr lang="pt-BR" dirty="0">
                <a:solidFill>
                  <a:srgbClr val="000000"/>
                </a:solidFill>
                <a:latin typeface="Arial"/>
                <a:cs typeface="Arial"/>
              </a:rPr>
              <a:t>sessão do dia 06 de abril 2016 </a:t>
            </a:r>
            <a:r>
              <a:rPr lang="pt-BR" dirty="0" smtClean="0">
                <a:solidFill>
                  <a:srgbClr val="000000"/>
                </a:solidFill>
                <a:latin typeface="Arial"/>
                <a:cs typeface="Arial"/>
              </a:rPr>
              <a:t>– </a:t>
            </a:r>
            <a:r>
              <a:rPr lang="pt-BR" dirty="0" smtClean="0">
                <a:solidFill>
                  <a:srgbClr val="0070C0"/>
                </a:solidFill>
                <a:latin typeface="Arial"/>
                <a:cs typeface="Arial"/>
              </a:rPr>
              <a:t>todos os dados no Relatório Complementar do dia 17-06-2016</a:t>
            </a:r>
            <a:endParaRPr lang="es-ES" dirty="0">
              <a:solidFill>
                <a:srgbClr val="0070C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8540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512" y="260648"/>
            <a:ext cx="8928992" cy="820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endParaRPr lang="pt-BR" sz="2000" dirty="0" smtClean="0">
              <a:solidFill>
                <a:srgbClr val="000000"/>
              </a:solidFill>
            </a:endParaRPr>
          </a:p>
          <a:p>
            <a:pPr algn="just">
              <a:lnSpc>
                <a:spcPct val="120000"/>
              </a:lnSpc>
            </a:pPr>
            <a:endParaRPr lang="en-US" sz="2000" dirty="0" smtClean="0"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568" y="39111"/>
            <a:ext cx="7632848" cy="664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287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512" y="260648"/>
            <a:ext cx="8928992" cy="5474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endParaRPr lang="pt-BR" sz="2000" dirty="0" smtClean="0">
              <a:solidFill>
                <a:srgbClr val="000000"/>
              </a:solidFill>
            </a:endParaRPr>
          </a:p>
          <a:p>
            <a:pPr algn="just">
              <a:lnSpc>
                <a:spcPct val="120000"/>
              </a:lnSpc>
            </a:pPr>
            <a:r>
              <a:rPr lang="pt-B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Qual o custo total dessa operação ilegal  para o Município de Belo Horizonte?</a:t>
            </a:r>
            <a:endParaRPr lang="pt-BR" dirty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endParaRPr lang="pt-BR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O crédito tributário em BH é corrigido pelo IPCA-E enquanto que as debentures 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c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om garantia real são pelo  IPCA </a:t>
            </a:r>
          </a:p>
          <a:p>
            <a:pPr algn="just">
              <a:lnSpc>
                <a:spcPct val="120000"/>
              </a:lnSpc>
            </a:pP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- Em  2014 o IPCA 2014</a:t>
            </a:r>
            <a:r>
              <a:rPr lang="pt-BR" sz="20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foi 6,407% maior que IPCA-E.</a:t>
            </a:r>
          </a:p>
          <a:p>
            <a:pPr algn="just">
              <a:lnSpc>
                <a:spcPct val="120000"/>
              </a:lnSpc>
            </a:pP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pt-BR" sz="2000" dirty="0" smtClean="0">
                <a:solidFill>
                  <a:srgbClr val="000000"/>
                </a:solidFill>
                <a:latin typeface="Arial"/>
                <a:cs typeface="Arial"/>
              </a:rPr>
              <a:t>–  nas debêntures a correção e juros são mensais o que passa, em 2014, de 23% a.a.</a:t>
            </a:r>
          </a:p>
          <a:p>
            <a:pPr algn="just">
              <a:lnSpc>
                <a:spcPct val="120000"/>
              </a:lnSpc>
            </a:pPr>
            <a:endParaRPr lang="pt-BR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lnSpc>
                <a:spcPct val="120000"/>
              </a:lnSpc>
            </a:pPr>
            <a:r>
              <a:rPr lang="pt-BR" sz="2000" dirty="0" smtClean="0">
                <a:solidFill>
                  <a:srgbClr val="FFC000"/>
                </a:solidFill>
                <a:latin typeface="Arial"/>
                <a:cs typeface="Arial"/>
              </a:rPr>
              <a:t>- O Banco BTG Pactual não colocou as debentures no mercado = ficou com elas.</a:t>
            </a:r>
            <a:endParaRPr lang="en-US" sz="2000" dirty="0" smtClean="0"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1942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4568" y="1340768"/>
            <a:ext cx="8496944" cy="151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endParaRPr lang="pt-BR" dirty="0" smtClean="0">
              <a:solidFill>
                <a:srgbClr val="000000"/>
              </a:solidFill>
            </a:endParaRPr>
          </a:p>
          <a:p>
            <a:pPr>
              <a:lnSpc>
                <a:spcPct val="130000"/>
              </a:lnSpc>
            </a:pPr>
            <a:endParaRPr lang="pt-BR" dirty="0">
              <a:solidFill>
                <a:srgbClr val="000000"/>
              </a:solidFill>
            </a:endParaRPr>
          </a:p>
          <a:p>
            <a:pPr>
              <a:lnSpc>
                <a:spcPct val="130000"/>
              </a:lnSpc>
            </a:pPr>
            <a:endParaRPr lang="pt-BR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344488" y="980729"/>
            <a:ext cx="86409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VIDEO-  Audiência </a:t>
            </a:r>
            <a:r>
              <a:rPr lang="pt-BR" dirty="0" smtClean="0">
                <a:solidFill>
                  <a:srgbClr val="5F8804"/>
                </a:solidFill>
              </a:rPr>
              <a:t>conjunta </a:t>
            </a:r>
            <a:r>
              <a:rPr lang="pt-BR" dirty="0">
                <a:solidFill>
                  <a:srgbClr val="5F8804"/>
                </a:solidFill>
              </a:rPr>
              <a:t>da Comissão de Administração Pública e da Comissão de Orçamento e Finanças </a:t>
            </a:r>
            <a:r>
              <a:rPr lang="pt-BR" dirty="0" smtClean="0">
                <a:solidFill>
                  <a:srgbClr val="5F8804"/>
                </a:solidFill>
              </a:rPr>
              <a:t>- </a:t>
            </a:r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 </a:t>
            </a:r>
            <a:r>
              <a:rPr lang="pt-BR" sz="2000" dirty="0" smtClean="0">
                <a:solidFill>
                  <a:srgbClr val="5F8804"/>
                </a:solidFill>
                <a:latin typeface="Arial"/>
                <a:cs typeface="Arial"/>
              </a:rPr>
              <a:t>CÂMARA MUNICIPAL DE BH</a:t>
            </a:r>
            <a:r>
              <a:rPr lang="pt-BR" dirty="0">
                <a:solidFill>
                  <a:srgbClr val="5F8804"/>
                </a:solidFill>
                <a:latin typeface="Arial"/>
                <a:cs typeface="Arial"/>
              </a:rPr>
              <a:t> </a:t>
            </a:r>
            <a:r>
              <a:rPr lang="pt-BR" dirty="0" smtClean="0">
                <a:solidFill>
                  <a:srgbClr val="5F8804"/>
                </a:solidFill>
                <a:latin typeface="Arial"/>
                <a:cs typeface="Arial"/>
              </a:rPr>
              <a:t>= </a:t>
            </a:r>
            <a:r>
              <a:rPr lang="pt-BR" dirty="0">
                <a:solidFill>
                  <a:srgbClr val="5F8804"/>
                </a:solidFill>
                <a:latin typeface="Arial"/>
                <a:cs typeface="Arial"/>
              </a:rPr>
              <a:t>4h16 – DIA 15-06-2016</a:t>
            </a:r>
          </a:p>
          <a:p>
            <a:r>
              <a:rPr lang="pt-BR" dirty="0">
                <a:solidFill>
                  <a:srgbClr val="5F8804"/>
                </a:solidFill>
                <a:latin typeface="Arial"/>
                <a:cs typeface="Arial"/>
              </a:rPr>
              <a:t> </a:t>
            </a:r>
          </a:p>
          <a:p>
            <a:r>
              <a:rPr lang="pt-BR" sz="2000" u="sng" dirty="0">
                <a:latin typeface="Arial"/>
                <a:cs typeface="Arial"/>
                <a:hlinkClick r:id="rId2"/>
              </a:rPr>
              <a:t>http://tvcamarabh.overseebrasil.com.br/video/?m=170&amp;id=</a:t>
            </a:r>
            <a:r>
              <a:rPr lang="pt-BR" sz="2000" u="sng" dirty="0" smtClean="0">
                <a:latin typeface="Arial"/>
                <a:cs typeface="Arial"/>
                <a:hlinkClick r:id="rId2"/>
              </a:rPr>
              <a:t>6505</a:t>
            </a:r>
            <a:endParaRPr lang="pt-BR" sz="2000" u="sng" dirty="0" smtClean="0">
              <a:latin typeface="Arial"/>
              <a:cs typeface="Arial"/>
            </a:endParaRPr>
          </a:p>
          <a:p>
            <a:endParaRPr lang="pt-BR" sz="2000" u="sng" dirty="0">
              <a:latin typeface="Arial"/>
              <a:cs typeface="Arial"/>
            </a:endParaRPr>
          </a:p>
          <a:p>
            <a:endParaRPr lang="pt-BR" sz="2000" u="sng" dirty="0" smtClean="0">
              <a:latin typeface="Arial"/>
              <a:cs typeface="Arial"/>
            </a:endParaRPr>
          </a:p>
          <a:p>
            <a:endParaRPr lang="pt-BR" sz="2000" dirty="0">
              <a:latin typeface="Arial"/>
              <a:cs typeface="Arial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840" y="2991039"/>
            <a:ext cx="6393160" cy="346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0127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4568" y="1340768"/>
            <a:ext cx="8496944" cy="2474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endParaRPr lang="pt-BR" dirty="0" smtClean="0">
              <a:solidFill>
                <a:srgbClr val="000000"/>
              </a:solidFill>
            </a:endParaRPr>
          </a:p>
          <a:p>
            <a:pPr>
              <a:lnSpc>
                <a:spcPct val="130000"/>
              </a:lnSpc>
            </a:pPr>
            <a:endParaRPr lang="pt-BR" dirty="0">
              <a:solidFill>
                <a:srgbClr val="000000"/>
              </a:solidFill>
            </a:endParaRPr>
          </a:p>
          <a:p>
            <a:pPr>
              <a:lnSpc>
                <a:spcPct val="130000"/>
              </a:lnSpc>
            </a:pPr>
            <a:r>
              <a:rPr lang="pt-BR" dirty="0" smtClean="0">
                <a:solidFill>
                  <a:srgbClr val="000000"/>
                </a:solidFill>
              </a:rPr>
              <a:t>E</a:t>
            </a:r>
            <a:r>
              <a:rPr lang="pt-BR" dirty="0">
                <a:solidFill>
                  <a:srgbClr val="000000"/>
                </a:solidFill>
              </a:rPr>
              <a:t>, ao final todos nós cidadãos pagamos com o alto custo social dessas administrações que evidenciam a </a:t>
            </a:r>
            <a:r>
              <a:rPr lang="pt-BR" dirty="0"/>
              <a:t>irresponsabilidade fiscal e gestão temerária.</a:t>
            </a: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Eulália Alvarenga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420262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9461" y="6237312"/>
            <a:ext cx="9619503" cy="432048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endParaRPr lang="pt-BR" sz="1600" dirty="0"/>
          </a:p>
        </p:txBody>
      </p:sp>
      <p:pic>
        <p:nvPicPr>
          <p:cNvPr id="3075" name="Picture 7" descr="Vista Geral BH 2#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r="1666"/>
          <a:stretch>
            <a:fillRect/>
          </a:stretch>
        </p:blipFill>
        <p:spPr bwMode="auto">
          <a:xfrm>
            <a:off x="0" y="260648"/>
            <a:ext cx="9906000" cy="284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10"/>
          <p:cNvSpPr txBox="1">
            <a:spLocks noChangeArrowheads="1"/>
          </p:cNvSpPr>
          <p:nvPr/>
        </p:nvSpPr>
        <p:spPr bwMode="auto">
          <a:xfrm>
            <a:off x="696516" y="4143376"/>
            <a:ext cx="8838009" cy="120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360000" algn="ctr">
              <a:spcBef>
                <a:spcPts val="0"/>
              </a:spcBef>
            </a:pPr>
            <a:r>
              <a:rPr lang="es-ES_tradnl" b="1" dirty="0" smtClean="0">
                <a:solidFill>
                  <a:schemeClr val="tx2"/>
                </a:solidFill>
                <a:latin typeface="Arial"/>
                <a:cs typeface="Arial"/>
              </a:rPr>
              <a:t>MUITO OBRIGADA</a:t>
            </a:r>
          </a:p>
          <a:p>
            <a:pPr marL="360000" algn="ctr">
              <a:spcBef>
                <a:spcPts val="0"/>
              </a:spcBef>
            </a:pPr>
            <a:endParaRPr lang="es-ES_tradnl" dirty="0">
              <a:solidFill>
                <a:schemeClr val="tx2"/>
              </a:solidFill>
              <a:latin typeface="Arial"/>
              <a:cs typeface="Arial"/>
            </a:endParaRPr>
          </a:p>
          <a:p>
            <a:pPr marL="360000" algn="ctr">
              <a:spcBef>
                <a:spcPts val="0"/>
              </a:spcBef>
            </a:pPr>
            <a:r>
              <a:rPr lang="es-ES_tradnl" b="1" dirty="0" smtClean="0">
                <a:solidFill>
                  <a:schemeClr val="tx2"/>
                </a:solidFill>
                <a:latin typeface="Arial"/>
                <a:cs typeface="Arial"/>
              </a:rPr>
              <a:t>EULÁLIA ALVARENGA</a:t>
            </a:r>
          </a:p>
        </p:txBody>
      </p:sp>
    </p:spTree>
    <p:extLst>
      <p:ext uri="{BB962C8B-B14F-4D97-AF65-F5344CB8AC3E}">
        <p14:creationId xmlns:p14="http://schemas.microsoft.com/office/powerpoint/2010/main" val="37043799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sa">
  <a:themeElements>
    <a:clrScheme name="Brisa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isa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isa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Brisa.thmx</Template>
  <TotalTime>19846</TotalTime>
  <Words>5036</Words>
  <Application>Microsoft Macintosh PowerPoint</Application>
  <PresentationFormat>A4 (210x297 mm)</PresentationFormat>
  <Paragraphs>816</Paragraphs>
  <Slides>74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Brisa</vt:lpstr>
      <vt:lpstr>Documento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Maria Lúcia F. Carneiro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Eulália Alvarenga</dc:title>
  <dc:creator>Eulália Alvarenga</dc:creator>
  <cp:keywords>N´cleo Mineiro da Auditoria Cidadã</cp:keywords>
  <cp:lastModifiedBy>Maria Eulalia Alvarenga de Azevedo Meira</cp:lastModifiedBy>
  <cp:revision>1718</cp:revision>
  <cp:lastPrinted>2008-11-20T19:12:03Z</cp:lastPrinted>
  <dcterms:created xsi:type="dcterms:W3CDTF">2001-11-19T18:24:28Z</dcterms:created>
  <dcterms:modified xsi:type="dcterms:W3CDTF">2017-06-12T00:09:10Z</dcterms:modified>
</cp:coreProperties>
</file>