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87" r:id="rId3"/>
    <p:sldId id="278" r:id="rId4"/>
    <p:sldId id="297" r:id="rId5"/>
    <p:sldId id="296" r:id="rId6"/>
    <p:sldId id="298" r:id="rId7"/>
    <p:sldId id="299" r:id="rId8"/>
  </p:sldIdLst>
  <p:sldSz cx="9144000" cy="6858000" type="screen4x3"/>
  <p:notesSz cx="6819900" cy="99314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  <a:srgbClr val="F2C91A"/>
    <a:srgbClr val="05DEFB"/>
    <a:srgbClr val="993300"/>
    <a:srgbClr val="C4D02A"/>
    <a:srgbClr val="A0AA22"/>
    <a:srgbClr val="26280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32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9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2388" y="0"/>
            <a:ext cx="29559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4048FF0-9BAB-453B-8523-B204C003061C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2925"/>
            <a:ext cx="295592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2388" y="9432925"/>
            <a:ext cx="295592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639794F-91AC-4CF7-931E-9713E12EFB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04804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6EF5EDF-F260-4EB2-B744-166D4421BB9D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616B200-87B1-4904-A824-2F5CB98598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58520C7-95EA-452E-BD98-BDF4D5246EBE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E56158E-01FB-450C-A33B-40941F3664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E7BCBE7-0EE8-4B4B-BBD5-4E5B8ABCFC07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B516051-0ACD-4124-A8D3-710E8EF6FA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E7FD023-1010-4D49-9E2E-F3EACC23F23D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FC54BE2-3CE6-4576-BC3C-0E7559A15D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882CE97-6427-473E-8ACC-D70DF2B44DB3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1BB47B6-0444-4DD9-ADDA-F262B03996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DAAD52E-9060-4C67-BAB4-97103ED8BF19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5B9A6EC-3A1C-45A3-A27D-850324AE3D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22DC6DD-A977-41C8-A46E-17B5FBE7281A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7DEE2E5-140C-44AE-9E59-C6A6233EA3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120F03C-801C-41EF-BE9A-372045F22518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640E63B-AF7B-4E8C-A30A-F2D71C1F09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040F362-4E0B-4867-A5C1-A697298E8022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5E98604-CB16-4442-81EB-FE2FBCD587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C96DC39-A14F-4B8E-92E7-00AB7C735FA1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3BFA30F-FDE5-4F0C-ADA0-02ABA18B8D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1B6FDC7-8CB6-43B3-BB41-6B96060BC223}" type="datetimeFigureOut">
              <a:rPr lang="pt-BR"/>
              <a:pPr>
                <a:defRPr/>
              </a:pPr>
              <a:t>12/12/2017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F75EDA2-F32E-4DF4-9D33-F61CDD322D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2" cstate="print"/>
          <a:srcRect t="77826"/>
          <a:stretch>
            <a:fillRect/>
          </a:stretch>
        </p:blipFill>
        <p:spPr bwMode="auto">
          <a:xfrm>
            <a:off x="0" y="6209928"/>
            <a:ext cx="918051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1763688" y="1628800"/>
            <a:ext cx="583264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008000"/>
                </a:solidFill>
                <a:latin typeface="Tw Cen MT Condensed Extra Bold"/>
              </a:rPr>
              <a:t>   </a:t>
            </a:r>
            <a:r>
              <a:rPr lang="pt-BR" sz="4000" b="1" dirty="0" smtClean="0">
                <a:solidFill>
                  <a:srgbClr val="008000"/>
                </a:solidFill>
                <a:latin typeface="Tw Cen MT Condensed Extra Bold"/>
              </a:rPr>
              <a:t>COMENTÁRIOS </a:t>
            </a:r>
            <a:r>
              <a:rPr lang="pt-BR" sz="4000" b="1" dirty="0" err="1" smtClean="0">
                <a:solidFill>
                  <a:srgbClr val="008000"/>
                </a:solidFill>
                <a:latin typeface="Tw Cen MT Condensed Extra Bold"/>
              </a:rPr>
              <a:t>PLs</a:t>
            </a:r>
            <a:endParaRPr lang="pt-BR" sz="4000" b="1" dirty="0" smtClean="0">
              <a:solidFill>
                <a:srgbClr val="008000"/>
              </a:solidFill>
              <a:latin typeface="Tw Cen MT Condensed Extra Bold"/>
            </a:endParaRPr>
          </a:p>
          <a:p>
            <a:endParaRPr lang="pt-BR" sz="3600" b="1" dirty="0">
              <a:latin typeface="Tw Cen MT Condensed Extra Bold"/>
            </a:endParaRP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413/2017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426/2017</a:t>
            </a:r>
          </a:p>
          <a:p>
            <a:pPr marL="1943100" lvl="3" indent="-571500">
              <a:buFont typeface="Arial" panose="020B0604020202020204" pitchFamily="34" charset="0"/>
              <a:buChar char="•"/>
            </a:pPr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2046/2016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-23882" y="0"/>
            <a:ext cx="9167881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4" name="Retângulo 13"/>
          <p:cNvSpPr/>
          <p:nvPr/>
        </p:nvSpPr>
        <p:spPr>
          <a:xfrm>
            <a:off x="1880453" y="3329697"/>
            <a:ext cx="21868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157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6668081" y="3329697"/>
            <a:ext cx="17203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56</a:t>
            </a:r>
            <a:r>
              <a:rPr lang="pt-BR" sz="24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</a:p>
        </p:txBody>
      </p:sp>
      <p:sp>
        <p:nvSpPr>
          <p:cNvPr id="30" name="Retângulo 29"/>
          <p:cNvSpPr/>
          <p:nvPr/>
        </p:nvSpPr>
        <p:spPr>
          <a:xfrm>
            <a:off x="226774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2195736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6588224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658822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915816" y="404664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PL 413/2017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331640" y="1196752"/>
            <a:ext cx="6696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>
                <a:latin typeface="Tw Cen MT Condensed Extra Bold"/>
              </a:rPr>
              <a:t>Altera a Lei n° </a:t>
            </a:r>
            <a:r>
              <a:rPr lang="pt-BR" sz="1600" dirty="0" smtClean="0">
                <a:latin typeface="Tw Cen MT Condensed Extra Bold"/>
              </a:rPr>
              <a:t>9.984 </a:t>
            </a:r>
            <a:r>
              <a:rPr lang="pt-BR" sz="1600" dirty="0">
                <a:latin typeface="Tw Cen MT Condensed Extra Bold"/>
              </a:rPr>
              <a:t>de </a:t>
            </a:r>
            <a:r>
              <a:rPr lang="pt-BR" sz="1600" dirty="0" smtClean="0">
                <a:latin typeface="Tw Cen MT Condensed Extra Bold"/>
              </a:rPr>
              <a:t>16/11/2010 </a:t>
            </a:r>
            <a:r>
              <a:rPr lang="pt-BR" sz="1600" dirty="0">
                <a:latin typeface="Tw Cen MT Condensed Extra Bold"/>
              </a:rPr>
              <a:t>e a Lei n° </a:t>
            </a:r>
            <a:r>
              <a:rPr lang="pt-BR" sz="1600" dirty="0" smtClean="0">
                <a:latin typeface="Tw Cen MT Condensed Extra Bold"/>
              </a:rPr>
              <a:t>10.087 </a:t>
            </a:r>
            <a:r>
              <a:rPr lang="pt-BR" sz="1600" dirty="0">
                <a:latin typeface="Tw Cen MT Condensed Extra Bold"/>
              </a:rPr>
              <a:t>de </a:t>
            </a:r>
            <a:r>
              <a:rPr lang="pt-BR" sz="1600" dirty="0" smtClean="0">
                <a:latin typeface="Tw Cen MT Condensed Extra Bold"/>
              </a:rPr>
              <a:t>13/01/2011</a:t>
            </a:r>
            <a:endParaRPr lang="pt-BR" sz="1600" dirty="0">
              <a:latin typeface="Tw Cen MT Condensed Extra Bold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95536" y="1916832"/>
            <a:ext cx="8352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>
                <a:latin typeface="Tw Cen MT Condensed Extra Bold"/>
              </a:rPr>
              <a:t>1ª Proposta para destinação dos recursos da “conta alienação” discutida no CMH e enviada pela URBEL para o PPAG 18/21 propunha</a:t>
            </a:r>
            <a:r>
              <a:rPr lang="pt-BR" b="1" dirty="0" smtClean="0">
                <a:latin typeface="Tw Cen MT Condensed Extra Bold"/>
              </a:rPr>
              <a:t>:</a:t>
            </a:r>
          </a:p>
          <a:p>
            <a:pPr algn="just"/>
            <a:endParaRPr lang="pt-BR" b="1" dirty="0"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Manter a aplicação nos empreendimentos já autorizados, tais como: Manutenção de obras em vilas, favelas e conjuntos habitacionais, Execução de topografia para regularização fundiária, Aquisição de materiais para o PEAR e outros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Incluir aportes ao programa MCMV FAIXA 1,5 possibilitando, inclusive, aplicar recursos diretamente a contratos de famílias de baixa renda, visando a redução de seu comprometimento com o financiamento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Possibilitar o atendimento ao passivo do OPH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Incluir aplicação de recursos no programa de Assistência Técnica.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611560" y="260648"/>
            <a:ext cx="784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PROPOSTA APRESENTADA PELA URBEL PARA UTILIZAÇÃO DE RECURSOS ALIENAÇÃO </a:t>
            </a:r>
            <a:endParaRPr lang="pt-BR" sz="12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611558" y="692692"/>
          <a:ext cx="8280922" cy="4783979"/>
        </p:xfrm>
        <a:graphic>
          <a:graphicData uri="http://schemas.openxmlformats.org/drawingml/2006/table">
            <a:tbl>
              <a:tblPr/>
              <a:tblGrid>
                <a:gridCol w="2125194"/>
                <a:gridCol w="899144"/>
                <a:gridCol w="1080120"/>
                <a:gridCol w="1152128"/>
                <a:gridCol w="1152128"/>
                <a:gridCol w="874713"/>
                <a:gridCol w="997495"/>
              </a:tblGrid>
              <a:tr h="244377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pt-BR" sz="1000" b="1" i="0" u="none" strike="noStrike" dirty="0">
                          <a:solidFill>
                            <a:srgbClr val="75923C"/>
                          </a:solidFill>
                          <a:latin typeface="Calibri"/>
                        </a:rPr>
                        <a:t>ALIENAÇÃO DE BENS</a:t>
                      </a:r>
                    </a:p>
                  </a:txBody>
                  <a:tcPr marL="6315" marR="6315" marT="631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pt-BR" sz="10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315" marR="6315" marT="631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37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DEMANDAS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DEZ/2017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2018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2019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2020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2021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APORTE MCMV FAIXA 1 E VINCULADOS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96.400,00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3.013.400,00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3.310.600,00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1.782.600,00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1.751.000,00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9.954.000,00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37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APORTE MCMV FAIXA 1,5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7.000.000,00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3.336.000,00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4.988.000,00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3.476.000,00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t-B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18.800.000,00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37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MCMV ENTIDADES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440.000,00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2.000.000,00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4.000.000,00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4.000.000,00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t-B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10.440.000,00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ATUALIZAÇÃO PLHIS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100.000,00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100.000,00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200.000,00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LEVANTAMENTO OCUPAÇÕES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600.000,00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400.000,00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1.000.000,00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OBRA EVENTUAL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201.000,00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201.000,00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201.000,00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201.000,00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804.000,00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MANUTENÇÃO DE VILAS E FAVELAS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2.500.000,00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2.500.000,00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5.000.000,00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MATERIAIS PEAR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1.008.449,00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1.300.000,00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1.300.000,00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3.608.449,00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MANUTENÇÃO DE CONJUNTOS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322.646,49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876.452,07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887.200,00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933.400,00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983.800,00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4.003.498,56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ASSISTÊNCIA TÉCNICA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-  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1.333.333,33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2.000.000,00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2.000.000,00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2.000.000,00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7.333.333,33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TRABALHO SOCIAL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387.222,74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377.867,27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582.375,20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1.008.691,10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727.038,50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3.083.194,81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TOPOGRAFIA SERRA E OUTROS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242.100,56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853.798,22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255.742,00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467.648,80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46.000,00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1.865.289,58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09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</a:t>
                      </a:r>
                      <a:r>
                        <a:rPr lang="pt-B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2.056.818,79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endParaRPr lang="pt-B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pt-B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18.595.850,88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endParaRPr lang="pt-B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pt-B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16.872.917,20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endParaRPr lang="pt-BR" sz="10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pt-BR" sz="1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15.381.339,90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13.184.838,50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66.091.765,27 </a:t>
                      </a:r>
                    </a:p>
                  </a:txBody>
                  <a:tcPr marL="6315" marR="6315" marT="63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683568" y="5733256"/>
            <a:ext cx="79208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Obs.: O PL do PPAG foi enviado à Câmara com o valor aproximado de 13,6 milhões para 2018 </a:t>
            </a:r>
            <a:endParaRPr lang="pt-B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-23882" y="0"/>
            <a:ext cx="9167881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4" name="Retângulo 13"/>
          <p:cNvSpPr/>
          <p:nvPr/>
        </p:nvSpPr>
        <p:spPr>
          <a:xfrm>
            <a:off x="1880453" y="3329697"/>
            <a:ext cx="21868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157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6668081" y="3329697"/>
            <a:ext cx="17203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56</a:t>
            </a:r>
            <a:r>
              <a:rPr lang="pt-BR" sz="24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</a:p>
        </p:txBody>
      </p:sp>
      <p:sp>
        <p:nvSpPr>
          <p:cNvPr id="30" name="Retângulo 29"/>
          <p:cNvSpPr/>
          <p:nvPr/>
        </p:nvSpPr>
        <p:spPr>
          <a:xfrm>
            <a:off x="226774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2195736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6588224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658822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915816" y="404664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PL 413/2017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331640" y="1196752"/>
            <a:ext cx="6696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dirty="0">
                <a:latin typeface="Tw Cen MT Condensed Extra Bold"/>
              </a:rPr>
              <a:t>Altera a Lei n° </a:t>
            </a:r>
            <a:r>
              <a:rPr lang="pt-BR" sz="1600" dirty="0" smtClean="0">
                <a:latin typeface="Tw Cen MT Condensed Extra Bold"/>
              </a:rPr>
              <a:t>9.984 </a:t>
            </a:r>
            <a:r>
              <a:rPr lang="pt-BR" sz="1600" dirty="0">
                <a:latin typeface="Tw Cen MT Condensed Extra Bold"/>
              </a:rPr>
              <a:t>de </a:t>
            </a:r>
            <a:r>
              <a:rPr lang="pt-BR" sz="1600" dirty="0" smtClean="0">
                <a:latin typeface="Tw Cen MT Condensed Extra Bold"/>
              </a:rPr>
              <a:t>16/11/2010 </a:t>
            </a:r>
            <a:r>
              <a:rPr lang="pt-BR" sz="1600" dirty="0">
                <a:latin typeface="Tw Cen MT Condensed Extra Bold"/>
              </a:rPr>
              <a:t>e a Lei n° </a:t>
            </a:r>
            <a:r>
              <a:rPr lang="pt-BR" sz="1600" dirty="0" smtClean="0">
                <a:latin typeface="Tw Cen MT Condensed Extra Bold"/>
              </a:rPr>
              <a:t>10.087 </a:t>
            </a:r>
            <a:r>
              <a:rPr lang="pt-BR" sz="1600" dirty="0">
                <a:latin typeface="Tw Cen MT Condensed Extra Bold"/>
              </a:rPr>
              <a:t>de </a:t>
            </a:r>
            <a:r>
              <a:rPr lang="pt-BR" sz="1600" dirty="0" smtClean="0">
                <a:latin typeface="Tw Cen MT Condensed Extra Bold"/>
              </a:rPr>
              <a:t>13/01/2011</a:t>
            </a:r>
            <a:endParaRPr lang="pt-BR" sz="1600" dirty="0">
              <a:latin typeface="Tw Cen MT Condensed Extra Bold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95536" y="2172920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>
                <a:latin typeface="Tw Cen MT Condensed Extra Bold"/>
              </a:rPr>
              <a:t>Com a proposta do PL 413/2017, estudos atuais junto ao Governo Municipal propõem</a:t>
            </a:r>
            <a:r>
              <a:rPr lang="pt-BR" b="1" dirty="0" smtClean="0">
                <a:latin typeface="Tw Cen MT Condensed Extra Bold"/>
              </a:rPr>
              <a:t>:</a:t>
            </a:r>
          </a:p>
          <a:p>
            <a:pPr algn="just"/>
            <a:endParaRPr lang="pt-BR" b="1" dirty="0"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Garantir a aplicação de recursos de aporte e subsídio às famílias no programa MCMV FAIXA 1,5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Ampliar a destinação de recursos à Locação Social possibilitando atender parte do passivo do OPH e atuar no combate ao déficit habitacional do Município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Manter a aplicação de recursos nos empreendimentos já autorizados.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569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827584" y="116632"/>
            <a:ext cx="784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PROPOSTA PARA UTILIZAÇÃO DE RECURSOS DE ALIENAÇÃO E DE CUSTEIO (LOCAÇÃO SOCIAL</a:t>
            </a:r>
            <a:r>
              <a:rPr lang="pt-BR" sz="1200" dirty="0" smtClean="0"/>
              <a:t>)</a:t>
            </a:r>
            <a:endParaRPr lang="pt-BR" sz="12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899592" y="548680"/>
          <a:ext cx="7920882" cy="5831337"/>
        </p:xfrm>
        <a:graphic>
          <a:graphicData uri="http://schemas.openxmlformats.org/drawingml/2006/table">
            <a:tbl>
              <a:tblPr/>
              <a:tblGrid>
                <a:gridCol w="2979618"/>
                <a:gridCol w="876796"/>
                <a:gridCol w="787630"/>
                <a:gridCol w="787630"/>
                <a:gridCol w="787630"/>
                <a:gridCol w="913948"/>
                <a:gridCol w="787630"/>
              </a:tblGrid>
              <a:tr h="165156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pt-BR" sz="1000" b="1" i="0" u="none" strike="noStrike" dirty="0">
                          <a:solidFill>
                            <a:srgbClr val="75923C"/>
                          </a:solidFill>
                          <a:latin typeface="Calibri"/>
                        </a:rPr>
                        <a:t>UTILIZAÇÃO DE RECURSOS ALIENAÇÃO DE BENS EM CURSO E JÁ AUTORIZADOS</a:t>
                      </a: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DEMANDAS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NOV E DEZ/2017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2018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2019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2020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MATERIAIS PEAR - EM LICITAÇÃO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1.300.000,00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1.300.000,00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2.600.000,00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MANUTENÇÃO DE VILAS E FAVELAS - EM LICITAÇÃO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2.500.000,00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2.500.000,00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5.000.000,00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TOPOGRAFIA SERRA E OUTROS - EM LICITAÇÃO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838.223,98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229.463,29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421.648,80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70.274,80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1.559.610,87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OBRA FLORAMAR II - EM LICITAÇÃO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122.646,19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122.646,19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OBRA BANDEIRANTES - A LICITAR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2.054.150,59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4.207.896,35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6.262.046,94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TRABALHO SOCIAL - EM ANDAMENTO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185.830,74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372.867,27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577.375,20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1.003.691,10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722.038,50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2.861.802,81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MANUTENÇÃO DE CONJUNTOS - EM ANDAMENTO E A LICITAR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149.142,33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876.452,07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887.200,00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933.400,00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983.800,00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3.829.994,40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334.973,07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8.064.340,09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9.701.934,84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2.358.739,90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1.776.113,30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22.236.101,20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165156"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5156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pt-BR" sz="1000" b="1" i="0" u="none" strike="noStrike" dirty="0" smtClean="0">
                          <a:solidFill>
                            <a:srgbClr val="75923C"/>
                          </a:solidFill>
                          <a:latin typeface="Calibri"/>
                        </a:rPr>
                        <a:t>OUTRAS PREVISÕES DE UTILIZAÇÃO DE RECURSOS DE ALIENAÇÃO DE BENS E OUTRAS</a:t>
                      </a:r>
                      <a:endParaRPr lang="pt-BR" sz="1000" b="1" i="0" u="none" strike="noStrike" dirty="0">
                        <a:solidFill>
                          <a:srgbClr val="75923C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pt-BR" sz="700" b="1" i="0" u="none" strike="noStrike">
                        <a:solidFill>
                          <a:srgbClr val="75923C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DEMANDAS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2018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2019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2020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2021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ESTUDOS / PROJETOS / OBRAS EVENTUAIS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902.000,00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701.000,00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201.000,00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201.000,00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2.005.000,00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ASSISTÊNCIA TÉCNICA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1.300.000,00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2.000.000,00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2.000.000,00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2.000.000,00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7.300.000,00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MCMV PARQUE CERRADO - FAIXA 1,5 (600 UH) - 30 MIL POR UNIDADE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18.000.000,00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18.000.000,00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28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COMUNICADO 4 - FAIXA 1,5 - MCMV CRÉDITO ASSOCIATIVO - RESID. SABIÁ - 168 UH - TERRENO PÚBLICO *1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3.360.000,00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3.360.000,00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538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COMUNICADO 4 - FAIXA 1,5 - MCMV CRÉDITO ASSOCIATIVO - RESID. ENGENHO DO SOL - 60 UH - TERRENO PÚBLICO *1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1.200.000,00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1.200.000,00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1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FAIXA 1,5 - MCMV CRÉDITO ASSOCIATIVO - RESID. ERVA MATE - 160 UH - TERRENO PÚBLICO *1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3.200.000,00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3.200.000,00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16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FAIXA 1,5 - MCMV CRÉDITO ASSOCIATIVO - RESID. JONAS VEIGA - 240 UH - TERRENO PÚBLICO *1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4.800.000,00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4.800.000,00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FAIXA 1,5 - MCMV CRÉDITO ASSOCIATIVO - RESID. JATOBÁ - 100 UH - TERRENO PÚBLICO *1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2.000.000,00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2.000.000,00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MCMV FAIXA 1 - RESID. MANACÁS - 204 UH - 5 MIL POR UH - TERRENO PÚBLICO (SORTEIO)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1.020.000,00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1.020.000,00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MCMV VINCULADOS - 620 UH - 5 MIL POR UH - TERRENO PÚBLICO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3.100.000,00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                           -  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  3.100.000,00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LOCAÇÃO SOCIAL (R$ 500,00 POR MÊS) *2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3.000.000,00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3.600.000,00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4.200.000,00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4.800.000,00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15.600.000,00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5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24.222.000,00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13.961.000,00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16.401.000,00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             7.001.000,00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61.585.000,00 </a:t>
                      </a:r>
                    </a:p>
                  </a:txBody>
                  <a:tcPr marL="5701" marR="5701" marT="570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32261"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OBSERVAÇÕES:</a:t>
                      </a: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1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3795"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*1 - VALOR MÉDIO DE R$ 20.000 / FAMÍLIA</a:t>
                      </a: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Σ ALIENAÇÃO (ATUAL E A COMPLEMENTAR) </a:t>
                      </a: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pt-B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68.221.101,20 </a:t>
                      </a: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444"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*2 - RECURSOS DE CUSTEIO</a:t>
                      </a: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l-G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Σ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CUSTEIO </a:t>
                      </a: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15.600.000,00 </a:t>
                      </a: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733"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l-G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Σ </a:t>
                      </a:r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     83.821.101,20 </a:t>
                      </a:r>
                    </a:p>
                  </a:txBody>
                  <a:tcPr marL="5701" marR="5701" marT="57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0259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-23882" y="0"/>
            <a:ext cx="9167881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4" name="Retângulo 13"/>
          <p:cNvSpPr/>
          <p:nvPr/>
        </p:nvSpPr>
        <p:spPr>
          <a:xfrm>
            <a:off x="1880453" y="3329697"/>
            <a:ext cx="21868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157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6668081" y="3329697"/>
            <a:ext cx="17203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56</a:t>
            </a:r>
            <a:r>
              <a:rPr lang="pt-BR" sz="24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</a:p>
        </p:txBody>
      </p:sp>
      <p:sp>
        <p:nvSpPr>
          <p:cNvPr id="30" name="Retângulo 29"/>
          <p:cNvSpPr/>
          <p:nvPr/>
        </p:nvSpPr>
        <p:spPr>
          <a:xfrm>
            <a:off x="226774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2195736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6588224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658822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915816" y="404664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PL 426/2017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95536" y="1196752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w Cen MT Condensed Extra Bold"/>
              </a:rPr>
              <a:t>Altera as Leis n° </a:t>
            </a:r>
            <a:r>
              <a:rPr lang="pt-BR" sz="1600" dirty="0" smtClean="0">
                <a:latin typeface="Tw Cen MT Condensed Extra Bold"/>
              </a:rPr>
              <a:t>6.326 </a:t>
            </a:r>
            <a:r>
              <a:rPr lang="pt-BR" sz="1600" dirty="0">
                <a:latin typeface="Tw Cen MT Condensed Extra Bold"/>
              </a:rPr>
              <a:t>de </a:t>
            </a:r>
            <a:r>
              <a:rPr lang="pt-BR" sz="1600" dirty="0" smtClean="0">
                <a:latin typeface="Tw Cen MT Condensed Extra Bold"/>
              </a:rPr>
              <a:t>18/01/1993 - FMHP - </a:t>
            </a:r>
            <a:r>
              <a:rPr lang="pt-BR" sz="1600" dirty="0">
                <a:latin typeface="Tw Cen MT Condensed Extra Bold"/>
              </a:rPr>
              <a:t>e n° </a:t>
            </a:r>
            <a:r>
              <a:rPr lang="pt-BR" sz="1600" dirty="0" smtClean="0">
                <a:latin typeface="Tw Cen MT Condensed Extra Bold"/>
              </a:rPr>
              <a:t>7.597 </a:t>
            </a:r>
            <a:r>
              <a:rPr lang="pt-BR" sz="1600" dirty="0">
                <a:latin typeface="Tw Cen MT Condensed Extra Bold"/>
              </a:rPr>
              <a:t>de </a:t>
            </a:r>
            <a:r>
              <a:rPr lang="pt-BR" sz="1600" dirty="0" smtClean="0">
                <a:latin typeface="Tw Cen MT Condensed Extra Bold"/>
              </a:rPr>
              <a:t>6/11/1998 – PROAS / BOLSA MORADIA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95536" y="1916832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Assegura a aplicação da </a:t>
            </a:r>
            <a:r>
              <a:rPr lang="pt-BR" dirty="0" err="1">
                <a:solidFill>
                  <a:srgbClr val="008000"/>
                </a:solidFill>
                <a:latin typeface="Tw Cen MT Condensed Extra Bold"/>
              </a:rPr>
              <a:t>subação</a:t>
            </a: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 “Locação social” inserida na ação “Bolsa Moradia” no PPAG 18/21, incluindo na lei 6.326/1993, a concessão de subsídio temporário para auxílio habitacional, com caráter de locação social, como uma das ações passíveis de aplicação do FMHP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Possibilita o combate ao déficit habitacional do Município, ao atuar diretamente numa das variáveis mais significativas do déficit municipal que é o “alto comprometimento com aluguel das famílias de baixa renda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”;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Possibilita atender parte do passivo do OPH com a locação social, beneficiando as famílias que não tem condição de arcar com financiamentos habitacionais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Potencializa e amplia o programa Bolsa Moradia ao permitir a concessão do beneficio sob a forma de subsídio habitacional, atualmente restrito à locação de imóvel habitacional vago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.</a:t>
            </a:r>
            <a:endParaRPr lang="pt-BR" dirty="0">
              <a:solidFill>
                <a:srgbClr val="008000"/>
              </a:solidFill>
              <a:latin typeface="Tw Cen MT Condensed Extra Bold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841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-23882" y="0"/>
            <a:ext cx="9167881" cy="6453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14" name="Retângulo 13"/>
          <p:cNvSpPr/>
          <p:nvPr/>
        </p:nvSpPr>
        <p:spPr>
          <a:xfrm>
            <a:off x="1880453" y="3329697"/>
            <a:ext cx="21868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157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6668081" y="3329697"/>
            <a:ext cx="17203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8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56</a:t>
            </a:r>
            <a:r>
              <a:rPr lang="pt-BR" sz="24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mil</a:t>
            </a:r>
          </a:p>
        </p:txBody>
      </p:sp>
      <p:sp>
        <p:nvSpPr>
          <p:cNvPr id="30" name="Retângulo 29"/>
          <p:cNvSpPr/>
          <p:nvPr/>
        </p:nvSpPr>
        <p:spPr>
          <a:xfrm>
            <a:off x="226774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2195736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6588224" y="4221088"/>
            <a:ext cx="152157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30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domicílios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6588224" y="4554132"/>
            <a:ext cx="1235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200" b="1" dirty="0" smtClean="0">
                <a:solidFill>
                  <a:schemeClr val="bg1"/>
                </a:solidFill>
                <a:latin typeface="Tw Cen MT Condensed" pitchFamily="34" charset="0"/>
                <a:cs typeface="Arial" pitchFamily="34" charset="0"/>
              </a:rPr>
              <a:t>(aproximadamente)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55776" y="260648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8000"/>
                </a:solidFill>
                <a:latin typeface="Tw Cen MT Condensed Extra Bold"/>
              </a:rPr>
              <a:t>PL 2046/2016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79512" y="965046"/>
            <a:ext cx="87849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Tw Cen MT Condensed Extra Bold"/>
              </a:rPr>
              <a:t>Acrescenta o § 6</a:t>
            </a:r>
            <a:r>
              <a:rPr lang="pt-BR" sz="1600" dirty="0" smtClean="0">
                <a:latin typeface="Tw Cen MT Condensed Extra Bold"/>
              </a:rPr>
              <a:t>°- A </a:t>
            </a:r>
            <a:r>
              <a:rPr lang="pt-BR" sz="1600" dirty="0">
                <a:latin typeface="Tw Cen MT Condensed Extra Bold"/>
              </a:rPr>
              <a:t>ao art. 6° da Lei n° </a:t>
            </a:r>
            <a:r>
              <a:rPr lang="pt-BR" sz="1600" dirty="0" smtClean="0">
                <a:latin typeface="Tw Cen MT Condensed Extra Bold"/>
              </a:rPr>
              <a:t>9.814/2010:</a:t>
            </a:r>
          </a:p>
          <a:p>
            <a:pPr algn="ctr"/>
            <a:endParaRPr lang="pt-BR" sz="1600" dirty="0" smtClean="0">
              <a:latin typeface="Tw Cen MT Condensed Extra Bold"/>
            </a:endParaRPr>
          </a:p>
          <a:p>
            <a:pPr algn="just"/>
            <a:r>
              <a:rPr lang="pt-BR" sz="1600" dirty="0">
                <a:latin typeface="Tw Cen MT Condensed Extra Bold"/>
              </a:rPr>
              <a:t>§ 6</a:t>
            </a:r>
            <a:r>
              <a:rPr lang="pt-BR" sz="1600" dirty="0" smtClean="0">
                <a:latin typeface="Tw Cen MT Condensed Extra Bold"/>
              </a:rPr>
              <a:t>°- A </a:t>
            </a:r>
            <a:r>
              <a:rPr lang="pt-BR" sz="1600" dirty="0">
                <a:latin typeface="Tw Cen MT Condensed Extra Bold"/>
              </a:rPr>
              <a:t>- A proporção da destinação de </a:t>
            </a:r>
            <a:r>
              <a:rPr lang="pt-BR" sz="1600" dirty="0" smtClean="0">
                <a:latin typeface="Tw Cen MT Condensed Extra Bold"/>
              </a:rPr>
              <a:t>UH </a:t>
            </a:r>
            <a:r>
              <a:rPr lang="pt-BR" sz="1600" dirty="0">
                <a:latin typeface="Tw Cen MT Condensed Extra Bold"/>
              </a:rPr>
              <a:t>por faixa salarial e por uso prevista nos incisos do § 4° deste artigo poderá ser alterada, para fins de ajuste à oferta vigente de recursos financeiros no âmbito do </a:t>
            </a:r>
            <a:r>
              <a:rPr lang="pt-BR" sz="1600" dirty="0" smtClean="0">
                <a:latin typeface="Tw Cen MT Condensed Extra Bold"/>
              </a:rPr>
              <a:t>PMCMV, </a:t>
            </a:r>
            <a:r>
              <a:rPr lang="pt-BR" sz="1600" dirty="0">
                <a:latin typeface="Tw Cen MT Condensed Extra Bold"/>
              </a:rPr>
              <a:t>considerada ao tempo da aprovação do </a:t>
            </a:r>
            <a:r>
              <a:rPr lang="pt-BR" sz="1600" dirty="0" err="1" smtClean="0">
                <a:latin typeface="Tw Cen MT Condensed Extra Bold"/>
              </a:rPr>
              <a:t>EHlS</a:t>
            </a:r>
            <a:r>
              <a:rPr lang="pt-BR" sz="1600" dirty="0" smtClean="0">
                <a:latin typeface="Tw Cen MT Condensed Extra Bold"/>
              </a:rPr>
              <a:t>, </a:t>
            </a:r>
            <a:r>
              <a:rPr lang="pt-BR" sz="1600" dirty="0">
                <a:latin typeface="Tw Cen MT Condensed Extra Bold"/>
              </a:rPr>
              <a:t>mediante contrapartida do empreendedor que garanta atendimento mínimo a famílias com renda de até 3 (três) </a:t>
            </a:r>
            <a:r>
              <a:rPr lang="pt-BR" sz="1600" dirty="0" err="1" smtClean="0">
                <a:latin typeface="Tw Cen MT Condensed Extra Bold"/>
              </a:rPr>
              <a:t>sm</a:t>
            </a:r>
            <a:r>
              <a:rPr lang="pt-BR" sz="1600" dirty="0" smtClean="0">
                <a:latin typeface="Tw Cen MT Condensed Extra Bold"/>
              </a:rPr>
              <a:t>, </a:t>
            </a:r>
            <a:r>
              <a:rPr lang="pt-BR" sz="1600" dirty="0">
                <a:latin typeface="Tw Cen MT Condensed Extra Bold"/>
              </a:rPr>
              <a:t>de acordo com estudo de viabilidade econômica e parecer favorável da </a:t>
            </a:r>
            <a:r>
              <a:rPr lang="pt-BR" sz="1600" dirty="0" err="1" smtClean="0">
                <a:latin typeface="Tw Cen MT Condensed Extra Bold"/>
              </a:rPr>
              <a:t>Urbel</a:t>
            </a:r>
            <a:r>
              <a:rPr lang="pt-BR" sz="1600" dirty="0">
                <a:latin typeface="Tw Cen MT Condensed Extra Bold"/>
              </a:rPr>
              <a:t>.</a:t>
            </a:r>
            <a:endParaRPr lang="pt-BR" sz="1600" dirty="0" smtClean="0">
              <a:latin typeface="Tw Cen MT Condensed Extra Bold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95536" y="2852936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endParaRPr lang="pt-BR" dirty="0"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A proporção de 70%/30% 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só foi </a:t>
            </a: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viabilizada com aportes de recursos municipais (valor-teto da UH da faixa 1 do programa MCMV não se adequava à realidade do Município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);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A flexibilização dessa proporção evitará a necessidade do aporte municipal, garantindo-se avaliação e parecer favorável da </a:t>
            </a:r>
            <a:r>
              <a:rPr lang="pt-BR" dirty="0" err="1">
                <a:solidFill>
                  <a:srgbClr val="008000"/>
                </a:solidFill>
                <a:latin typeface="Tw Cen MT Condensed Extra Bold"/>
              </a:rPr>
              <a:t>Urbel</a:t>
            </a: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 a partir de estudo de viabilidade econômica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;</a:t>
            </a:r>
          </a:p>
          <a:p>
            <a:pPr lvl="0" algn="just"/>
            <a:endParaRPr lang="pt-BR" dirty="0">
              <a:solidFill>
                <a:srgbClr val="008000"/>
              </a:solidFill>
              <a:latin typeface="Tw Cen MT Condensed Extra Bold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Em época de escassez de recursos (ausência </a:t>
            </a: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do aporte </a:t>
            </a:r>
            <a:r>
              <a:rPr lang="pt-BR" dirty="0" smtClean="0">
                <a:solidFill>
                  <a:srgbClr val="008000"/>
                </a:solidFill>
                <a:latin typeface="Tw Cen MT Condensed Extra Bold"/>
              </a:rPr>
              <a:t>municipal) o PL possibilita </a:t>
            </a: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a implantação, pela iniciativa privada, de empreendimentos do MCMV para atendimento a famílias com renda de até 3 </a:t>
            </a:r>
            <a:r>
              <a:rPr lang="pt-BR" dirty="0" err="1">
                <a:solidFill>
                  <a:srgbClr val="008000"/>
                </a:solidFill>
                <a:latin typeface="Tw Cen MT Condensed Extra Bold"/>
              </a:rPr>
              <a:t>sm</a:t>
            </a:r>
            <a:r>
              <a:rPr lang="pt-BR" dirty="0">
                <a:solidFill>
                  <a:srgbClr val="008000"/>
                </a:solidFill>
                <a:latin typeface="Tw Cen MT Condensed Extra Bold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9986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1997</TotalTime>
  <Words>1384</Words>
  <Application>Microsoft Office PowerPoint</Application>
  <PresentationFormat>Apresentação na tela (4:3)</PresentationFormat>
  <Paragraphs>325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ur00535</dc:creator>
  <cp:lastModifiedBy>ur000327</cp:lastModifiedBy>
  <cp:revision>252</cp:revision>
  <cp:lastPrinted>2017-08-25T17:14:18Z</cp:lastPrinted>
  <dcterms:created xsi:type="dcterms:W3CDTF">2011-08-05T18:12:39Z</dcterms:created>
  <dcterms:modified xsi:type="dcterms:W3CDTF">2017-12-12T10:14:17Z</dcterms:modified>
</cp:coreProperties>
</file>